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73"/>
  </p:notesMasterIdLst>
  <p:sldIdLst>
    <p:sldId id="32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1FE6A-5285-436D-86C1-B09215388303}" type="datetimeFigureOut">
              <a:rPr lang="tr-TR" smtClean="0"/>
              <a:t>15.04.2016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9D5B6-50B0-4FA3-A263-69EB8522AB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4276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5837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0593FAD-7753-4087-BB22-7D5876DF4D0B}" type="slidenum">
              <a:rPr lang="tr-TR" altLang="tr-TR" smtClean="0">
                <a:solidFill>
                  <a:srgbClr val="000000"/>
                </a:solidFill>
              </a:rPr>
              <a:pPr/>
              <a:t>1</a:t>
            </a:fld>
            <a:endParaRPr lang="tr-TR" altLang="tr-T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179E-5912-4798-8FF8-C9F28A5AB6B5}" type="datetimeFigureOut">
              <a:rPr lang="tr-TR" smtClean="0"/>
              <a:pPr/>
              <a:t>15.04.2016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4CD8007-D5AD-4D1A-8780-40C96A2C436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179E-5912-4798-8FF8-C9F28A5AB6B5}" type="datetimeFigureOut">
              <a:rPr lang="tr-TR" smtClean="0"/>
              <a:pPr/>
              <a:t>15.04.2016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8007-D5AD-4D1A-8780-40C96A2C436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179E-5912-4798-8FF8-C9F28A5AB6B5}" type="datetimeFigureOut">
              <a:rPr lang="tr-TR" smtClean="0"/>
              <a:pPr/>
              <a:t>15.04.2016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8007-D5AD-4D1A-8780-40C96A2C436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2DFF1-D4CD-4B9A-B18C-74C46FA2DF8C}" type="datetimeFigureOut">
              <a:rPr lang="tr-TR"/>
              <a:pPr>
                <a:defRPr/>
              </a:pPr>
              <a:t>15.04.2016</a:t>
            </a:fld>
            <a:endParaRPr lang="tr-TR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44DF4-1C8E-435A-A52F-C27EC37B7B6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2569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CC59-58C8-4881-BBED-E36E64385F31}" type="datetimeFigureOut">
              <a:rPr lang="tr-TR"/>
              <a:pPr>
                <a:defRPr/>
              </a:pPr>
              <a:t>15.04.2016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2A743-8DDC-43AC-833D-51F49F21A74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9213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57A74-7DCF-4EF4-A804-48A1A371F472}" type="datetimeFigureOut">
              <a:rPr lang="tr-TR"/>
              <a:pPr>
                <a:defRPr/>
              </a:pPr>
              <a:t>15.04.2016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8C008-300D-4446-92D1-0D17D8483D7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7682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E7A7B-D24B-4A5F-AA81-50BBB4D16F8D}" type="datetimeFigureOut">
              <a:rPr lang="tr-TR"/>
              <a:pPr>
                <a:defRPr/>
              </a:pPr>
              <a:t>15.04.2016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2F05A-4CF4-4D95-BB44-594FE0CEB71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7999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5F396-2060-4732-B7A8-1CC1704B91DA}" type="datetimeFigureOut">
              <a:rPr lang="tr-TR"/>
              <a:pPr>
                <a:defRPr/>
              </a:pPr>
              <a:t>15.04.2016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BB669-DD2A-4481-A88B-3CD36E9AF48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8049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E96A2-3194-40B3-84F4-0781B0386B56}" type="datetimeFigureOut">
              <a:rPr lang="tr-TR"/>
              <a:pPr>
                <a:defRPr/>
              </a:pPr>
              <a:t>15.04.2016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7E429-C795-40A9-8227-62C313BFC0C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56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86ED0-495B-4585-8853-BF19B6C34C83}" type="datetimeFigureOut">
              <a:rPr lang="tr-TR"/>
              <a:pPr>
                <a:defRPr/>
              </a:pPr>
              <a:t>15.04.2016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4A9E0-0B49-4CE4-864D-CC469C2BF5E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0030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CB7B5-2C61-4BF7-985A-A4C1BB2842B6}" type="datetimeFigureOut">
              <a:rPr lang="tr-TR"/>
              <a:pPr>
                <a:defRPr/>
              </a:pPr>
              <a:t>15.04.2016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95482-A6C9-4DA9-85E4-383BFC9EC2C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8426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179E-5912-4798-8FF8-C9F28A5AB6B5}" type="datetimeFigureOut">
              <a:rPr lang="tr-TR" smtClean="0"/>
              <a:pPr/>
              <a:t>15.04.2016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4CD8007-D5AD-4D1A-8780-40C96A2C436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4F46B-7D5D-4661-8763-50D2DAFA1746}" type="datetimeFigureOut">
              <a:rPr lang="tr-TR"/>
              <a:pPr>
                <a:defRPr/>
              </a:pPr>
              <a:t>15.04.2016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27124-2615-41B7-A625-6CB58B578F6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35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837DF-CC2E-4B08-9DBC-2C402F9C038A}" type="datetimeFigureOut">
              <a:rPr lang="tr-TR"/>
              <a:pPr>
                <a:defRPr/>
              </a:pPr>
              <a:t>15.04.2016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D56DF-8FD0-4D6B-BF51-59CD3958BA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0420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30329-2266-4460-8C8B-45CFFD32AA51}" type="datetimeFigureOut">
              <a:rPr lang="tr-TR"/>
              <a:pPr>
                <a:defRPr/>
              </a:pPr>
              <a:t>15.04.2016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DDDB8-E2B4-48AF-B44A-624C7F5E281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013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179E-5912-4798-8FF8-C9F28A5AB6B5}" type="datetimeFigureOut">
              <a:rPr lang="tr-TR" smtClean="0"/>
              <a:pPr/>
              <a:t>15.04.2016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8007-D5AD-4D1A-8780-40C96A2C436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179E-5912-4798-8FF8-C9F28A5AB6B5}" type="datetimeFigureOut">
              <a:rPr lang="tr-TR" smtClean="0"/>
              <a:pPr/>
              <a:t>15.04.2016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8007-D5AD-4D1A-8780-40C96A2C436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179E-5912-4798-8FF8-C9F28A5AB6B5}" type="datetimeFigureOut">
              <a:rPr lang="tr-TR" smtClean="0"/>
              <a:pPr/>
              <a:t>15.04.2016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4CD8007-D5AD-4D1A-8780-40C96A2C436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179E-5912-4798-8FF8-C9F28A5AB6B5}" type="datetimeFigureOut">
              <a:rPr lang="tr-TR" smtClean="0"/>
              <a:pPr/>
              <a:t>15.04.2016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8007-D5AD-4D1A-8780-40C96A2C436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179E-5912-4798-8FF8-C9F28A5AB6B5}" type="datetimeFigureOut">
              <a:rPr lang="tr-TR" smtClean="0"/>
              <a:pPr/>
              <a:t>15.04.2016</a:t>
            </a:fld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8007-D5AD-4D1A-8780-40C96A2C436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179E-5912-4798-8FF8-C9F28A5AB6B5}" type="datetimeFigureOut">
              <a:rPr lang="tr-TR" smtClean="0"/>
              <a:pPr/>
              <a:t>15.04.2016</a:t>
            </a:fld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8007-D5AD-4D1A-8780-40C96A2C436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179E-5912-4798-8FF8-C9F28A5AB6B5}" type="datetimeFigureOut">
              <a:rPr lang="tr-TR" smtClean="0"/>
              <a:pPr/>
              <a:t>15.04.2016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8007-D5AD-4D1A-8780-40C96A2C436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70B179E-5912-4798-8FF8-C9F28A5AB6B5}" type="datetimeFigureOut">
              <a:rPr lang="tr-TR" smtClean="0"/>
              <a:pPr/>
              <a:t>15.04.2016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CD8007-D5AD-4D1A-8780-40C96A2C436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push dir="u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0469CFA-01C2-4BA8-A4CD-C29F2B344DF0}" type="datetimeFigureOut">
              <a:rPr lang="en-US"/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EB8E550-E7AE-4B58-8599-65E058B76582}" type="slidenum">
              <a:rPr lang="en-US"/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4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hyperlink" Target="http://www.igdirtso.org.tr/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Başlık 1"/>
          <p:cNvSpPr>
            <a:spLocks noGrp="1"/>
          </p:cNvSpPr>
          <p:nvPr>
            <p:ph type="ctrTitle"/>
          </p:nvPr>
        </p:nvSpPr>
        <p:spPr>
          <a:xfrm>
            <a:off x="685800" y="412750"/>
            <a:ext cx="7772400" cy="2039938"/>
          </a:xfrm>
        </p:spPr>
        <p:txBody>
          <a:bodyPr/>
          <a:lstStyle/>
          <a:p>
            <a:pPr eaLnBrk="1" fontAlgn="auto" hangingPunct="1">
              <a:lnSpc>
                <a:spcPts val="1100"/>
              </a:lnSpc>
              <a:spcAft>
                <a:spcPts val="0"/>
              </a:spcAft>
              <a:defRPr/>
            </a:pPr>
            <a:r>
              <a:rPr lang="tr-TR" altLang="tr-TR" sz="1100" b="1" dirty="0" smtClean="0">
                <a:solidFill>
                  <a:schemeClr val="tx1"/>
                </a:solidFill>
              </a:rPr>
              <a:t/>
            </a:r>
            <a:br>
              <a:rPr lang="tr-TR" altLang="tr-TR" sz="1100" b="1" dirty="0" smtClean="0">
                <a:solidFill>
                  <a:schemeClr val="tx1"/>
                </a:solidFill>
              </a:rPr>
            </a:br>
            <a:r>
              <a:rPr lang="tr-TR" altLang="tr-TR" sz="1100" b="1" dirty="0">
                <a:solidFill>
                  <a:schemeClr val="tx1"/>
                </a:solidFill>
              </a:rPr>
              <a:t/>
            </a:r>
            <a:br>
              <a:rPr lang="tr-TR" altLang="tr-TR" sz="1100" b="1" dirty="0">
                <a:solidFill>
                  <a:schemeClr val="tx1"/>
                </a:solidFill>
              </a:rPr>
            </a:br>
            <a:r>
              <a:rPr lang="tr-TR" altLang="tr-TR" sz="1100" b="1" dirty="0" smtClean="0">
                <a:solidFill>
                  <a:schemeClr val="tx1"/>
                </a:solidFill>
              </a:rPr>
              <a:t/>
            </a:r>
            <a:br>
              <a:rPr lang="tr-TR" altLang="tr-TR" sz="1100" b="1" dirty="0" smtClean="0">
                <a:solidFill>
                  <a:schemeClr val="tx1"/>
                </a:solidFill>
              </a:rPr>
            </a:br>
            <a:r>
              <a:rPr lang="tr-TR" altLang="tr-TR" sz="1100" b="1" dirty="0" smtClean="0">
                <a:solidFill>
                  <a:schemeClr val="tx1"/>
                </a:solidFill>
              </a:rPr>
              <a:t/>
            </a:r>
            <a:br>
              <a:rPr lang="tr-TR" altLang="tr-TR" sz="1100" b="1" dirty="0" smtClean="0">
                <a:solidFill>
                  <a:schemeClr val="tx1"/>
                </a:solidFill>
              </a:rPr>
            </a:br>
            <a:r>
              <a:rPr lang="tr-TR" altLang="tr-TR" sz="1100" b="1" dirty="0">
                <a:solidFill>
                  <a:schemeClr val="tx1"/>
                </a:solidFill>
              </a:rPr>
              <a:t/>
            </a:r>
            <a:br>
              <a:rPr lang="tr-TR" altLang="tr-TR" sz="1100" b="1" dirty="0">
                <a:solidFill>
                  <a:schemeClr val="tx1"/>
                </a:solidFill>
              </a:rPr>
            </a:br>
            <a:r>
              <a:rPr lang="tr-TR" altLang="tr-TR" sz="1100" b="1" dirty="0" smtClean="0">
                <a:solidFill>
                  <a:schemeClr val="tx1"/>
                </a:solidFill>
              </a:rPr>
              <a:t/>
            </a:r>
            <a:br>
              <a:rPr lang="tr-TR" altLang="tr-TR" sz="1100" b="1" dirty="0" smtClean="0">
                <a:solidFill>
                  <a:schemeClr val="tx1"/>
                </a:solidFill>
              </a:rPr>
            </a:br>
            <a:r>
              <a:rPr lang="tr-TR" altLang="tr-TR" sz="1200" b="1" dirty="0" smtClean="0">
                <a:solidFill>
                  <a:schemeClr val="tx1"/>
                </a:solidFill>
              </a:rPr>
              <a:t>Bu proje Avrupa Birliği ve Türkiye Cumhuriyeti</a:t>
            </a:r>
            <a:br>
              <a:rPr lang="tr-TR" altLang="tr-TR" sz="1200" b="1" dirty="0" smtClean="0">
                <a:solidFill>
                  <a:schemeClr val="tx1"/>
                </a:solidFill>
              </a:rPr>
            </a:br>
            <a:r>
              <a:rPr lang="tr-TR" altLang="tr-TR" sz="1200" b="1" dirty="0" smtClean="0">
                <a:solidFill>
                  <a:schemeClr val="tx1"/>
                </a:solidFill>
              </a:rPr>
              <a:t>tarafından </a:t>
            </a:r>
            <a:r>
              <a:rPr lang="tr-TR" altLang="tr-TR" sz="1200" b="1" dirty="0">
                <a:solidFill>
                  <a:schemeClr val="tx1"/>
                </a:solidFill>
              </a:rPr>
              <a:t>f</a:t>
            </a:r>
            <a:r>
              <a:rPr lang="tr-TR" altLang="tr-TR" sz="1200" b="1" dirty="0" smtClean="0">
                <a:solidFill>
                  <a:schemeClr val="tx1"/>
                </a:solidFill>
              </a:rPr>
              <a:t>inanse </a:t>
            </a:r>
            <a:r>
              <a:rPr lang="tr-TR" altLang="tr-TR" sz="1200" b="1" dirty="0">
                <a:solidFill>
                  <a:schemeClr val="tx1"/>
                </a:solidFill>
              </a:rPr>
              <a:t>e</a:t>
            </a:r>
            <a:r>
              <a:rPr lang="tr-TR" altLang="tr-TR" sz="1200" b="1" dirty="0" smtClean="0">
                <a:solidFill>
                  <a:schemeClr val="tx1"/>
                </a:solidFill>
              </a:rPr>
              <a:t>dilmektedir</a:t>
            </a:r>
            <a:r>
              <a:rPr lang="tr-TR" altLang="tr-TR" sz="800" b="1" dirty="0" smtClean="0">
                <a:solidFill>
                  <a:schemeClr val="tx1"/>
                </a:solidFill>
              </a:rPr>
              <a:t>.</a:t>
            </a:r>
            <a:r>
              <a:rPr lang="tr-TR" altLang="tr-TR" dirty="0" smtClean="0"/>
              <a:t/>
            </a:r>
            <a:br>
              <a:rPr lang="tr-TR" altLang="tr-TR" dirty="0" smtClean="0"/>
            </a:br>
            <a:endParaRPr lang="tr-TR" altLang="tr-TR" dirty="0" smtClean="0"/>
          </a:p>
        </p:txBody>
      </p:sp>
      <p:pic>
        <p:nvPicPr>
          <p:cNvPr id="17411" name="Resim 5" descr="C:\Users\Bilal Keskin\Desktop\PROJE 2016\PROJE DOSYALARI\GÖRÜNÜRLÜK\LOGOLAR\1. AB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404813"/>
            <a:ext cx="36195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Resim 13" descr="Açıklama: C:\Users\kerem\Desktop\mutlular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410200"/>
            <a:ext cx="893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Resim 15" descr="http://www.igdirtso.org.tr/images/modules/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5397500"/>
            <a:ext cx="10810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Resim 16" descr="C:\Users\Bilal Keskin\Desktop\PROJE 2016\yalova ile ortak proje\LOGOLAR\ığdır üniversitesi s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92725"/>
            <a:ext cx="8001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Resim 17" descr="F:\PROJE 2016\SÖZ. SON\Gorunurluk_Rehberi&amp;Logolar\LOGOLAR\4. IKGPRO-Yata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16438"/>
            <a:ext cx="162083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Resim 18" descr="C:\Users\Bilal Keskin\Desktop\PROJE 2016\SÖZ. SON\Gorunurluk_Rehberi&amp;Logolar\LOGOLAR\10. ISKU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4516438"/>
            <a:ext cx="1546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Resim 19" descr="C:\Users\Bilal Keskin\Desktop\PROJE 2016\SÖZ. SON\Gorunurluk_Rehberi&amp;Logolar\LOGOLAR\2. CSGB YENI RENKL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4516438"/>
            <a:ext cx="1336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Metin kutusu 3"/>
          <p:cNvSpPr txBox="1">
            <a:spLocks noChangeArrowheads="1"/>
          </p:cNvSpPr>
          <p:nvPr/>
        </p:nvSpPr>
        <p:spPr bwMode="auto">
          <a:xfrm>
            <a:off x="152400" y="5934075"/>
            <a:ext cx="88804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400">
                <a:solidFill>
                  <a:srgbClr val="000000"/>
                </a:solidFill>
                <a:latin typeface="Swis721 Hv BT" pitchFamily="34" charset="0"/>
                <a:ea typeface="Calibri" pitchFamily="34" charset="0"/>
                <a:cs typeface="Times New Roman" pitchFamily="18" charset="0"/>
              </a:rPr>
              <a:t>Bu yayın Avrupa Birliği ve Türkiye Cumhuriyeti’nin mali katkılarıyla hazırlanmıştır. Bu yayının içeriğinden yalnızca Iğdır Üniversitesi sorumludur ve bu içerik hiçbir şekilde Avrupa Birliği veya Türkiye Cumhuriyeti’nin görüş ve tutumunu yansıtmamaktadır.</a:t>
            </a:r>
            <a:endParaRPr lang="tr-TR" altLang="tr-TR" sz="14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19" name="Metin kutusu 4"/>
          <p:cNvSpPr txBox="1">
            <a:spLocks noChangeArrowheads="1"/>
          </p:cNvSpPr>
          <p:nvPr/>
        </p:nvSpPr>
        <p:spPr bwMode="auto">
          <a:xfrm>
            <a:off x="2095334" y="2768600"/>
            <a:ext cx="51819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ULAŞTIRMA VE LOJİSTİK MESLEKİ EĞİTİM</a:t>
            </a:r>
          </a:p>
          <a:p>
            <a:pPr algn="ctr"/>
            <a:r>
              <a:rPr lang="tr-TR" altLang="tr-T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TEMEL LOJİSTİK</a:t>
            </a:r>
          </a:p>
          <a:p>
            <a:pPr algn="ctr"/>
            <a:r>
              <a:rPr lang="tr-TR" altLang="tr-T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(LOJİSTİK YÖNETİMİ </a:t>
            </a:r>
            <a:r>
              <a:rPr lang="tr-TR" altLang="tr-T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tr-TR" altLang="tr-TR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Öğr.Gör.Hakan</a:t>
            </a:r>
            <a:r>
              <a:rPr lang="tr-TR" altLang="tr-T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GÜNGÖRMEZ</a:t>
            </a:r>
            <a:endParaRPr lang="tr-TR" altLang="tr-TR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61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tr-TR" sz="4400" b="1" dirty="0" smtClean="0"/>
              <a:t>1.3 </a:t>
            </a:r>
            <a:r>
              <a:rPr lang="en-US" sz="4400" b="1" dirty="0" err="1" smtClean="0"/>
              <a:t>Lojistiğin</a:t>
            </a:r>
            <a:r>
              <a:rPr lang="en-US" sz="4400" b="1" dirty="0" smtClean="0"/>
              <a:t> </a:t>
            </a:r>
            <a:r>
              <a:rPr lang="en-US" sz="4400" b="1" dirty="0" err="1"/>
              <a:t>Unsurları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err="1"/>
              <a:t>Proje</a:t>
            </a:r>
            <a:r>
              <a:rPr lang="en-US" dirty="0"/>
              <a:t> </a:t>
            </a:r>
            <a:r>
              <a:rPr lang="en-US" dirty="0" err="1"/>
              <a:t>yönetim</a:t>
            </a:r>
            <a:r>
              <a:rPr lang="en-US" dirty="0"/>
              <a:t> </a:t>
            </a:r>
            <a:r>
              <a:rPr lang="en-US" dirty="0" err="1"/>
              <a:t>faaliyetleri</a:t>
            </a:r>
            <a:r>
              <a:rPr lang="en-US" dirty="0"/>
              <a:t> (</a:t>
            </a:r>
            <a:r>
              <a:rPr lang="en-US" dirty="0" err="1"/>
              <a:t>araştırma</a:t>
            </a:r>
            <a:r>
              <a:rPr lang="en-US" dirty="0"/>
              <a:t>, </a:t>
            </a:r>
            <a:r>
              <a:rPr lang="en-US" dirty="0" err="1"/>
              <a:t>tasarım</a:t>
            </a:r>
            <a:r>
              <a:rPr lang="en-US" dirty="0"/>
              <a:t>, </a:t>
            </a:r>
            <a:r>
              <a:rPr lang="en-US" dirty="0" err="1"/>
              <a:t>geliştirme</a:t>
            </a:r>
            <a:r>
              <a:rPr lang="en-US" dirty="0"/>
              <a:t>,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süreci</a:t>
            </a:r>
            <a:r>
              <a:rPr lang="en-US" dirty="0"/>
              <a:t>)</a:t>
            </a:r>
            <a:endParaRPr lang="tr-TR" dirty="0"/>
          </a:p>
          <a:p>
            <a:pPr lvl="0"/>
            <a:r>
              <a:rPr lang="en-US" dirty="0"/>
              <a:t>Temin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tedarik</a:t>
            </a:r>
            <a:r>
              <a:rPr lang="en-US" dirty="0"/>
              <a:t> </a:t>
            </a:r>
            <a:r>
              <a:rPr lang="en-US" dirty="0" err="1"/>
              <a:t>faaliyetleri</a:t>
            </a:r>
            <a:r>
              <a:rPr lang="en-US" dirty="0"/>
              <a:t> (</a:t>
            </a:r>
            <a:r>
              <a:rPr lang="en-US" dirty="0" err="1"/>
              <a:t>yedek</a:t>
            </a:r>
            <a:r>
              <a:rPr lang="en-US" dirty="0"/>
              <a:t> </a:t>
            </a:r>
            <a:r>
              <a:rPr lang="en-US" dirty="0" err="1"/>
              <a:t>parça</a:t>
            </a:r>
            <a:r>
              <a:rPr lang="en-US" dirty="0"/>
              <a:t>, </a:t>
            </a:r>
            <a:r>
              <a:rPr lang="en-US" dirty="0" err="1"/>
              <a:t>ihtiyaçlanın</a:t>
            </a:r>
            <a:r>
              <a:rPr lang="en-US" dirty="0"/>
              <a:t> </a:t>
            </a:r>
            <a:r>
              <a:rPr lang="en-US" dirty="0" err="1"/>
              <a:t>tespiti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kaynaklarının</a:t>
            </a:r>
            <a:r>
              <a:rPr lang="en-US" dirty="0"/>
              <a:t> </a:t>
            </a:r>
            <a:r>
              <a:rPr lang="en-US" dirty="0" err="1"/>
              <a:t>planlaması</a:t>
            </a:r>
            <a:r>
              <a:rPr lang="en-US" dirty="0"/>
              <a:t>)</a:t>
            </a:r>
            <a:endParaRPr lang="tr-TR" dirty="0"/>
          </a:p>
          <a:p>
            <a:pPr lvl="0"/>
            <a:r>
              <a:rPr lang="en-US" dirty="0" err="1"/>
              <a:t>Ulaştırma</a:t>
            </a:r>
            <a:r>
              <a:rPr lang="en-US" dirty="0"/>
              <a:t> </a:t>
            </a:r>
            <a:r>
              <a:rPr lang="en-US" dirty="0" err="1"/>
              <a:t>faaliyetleri</a:t>
            </a:r>
            <a:r>
              <a:rPr lang="en-US" dirty="0"/>
              <a:t>,</a:t>
            </a:r>
            <a:endParaRPr lang="tr-TR" dirty="0"/>
          </a:p>
          <a:p>
            <a:pPr lvl="0"/>
            <a:r>
              <a:rPr lang="en-US" dirty="0" err="1"/>
              <a:t>Kalite</a:t>
            </a:r>
            <a:r>
              <a:rPr lang="en-US" dirty="0"/>
              <a:t> </a:t>
            </a:r>
            <a:r>
              <a:rPr lang="en-US" dirty="0" err="1"/>
              <a:t>faaliyetleri</a:t>
            </a:r>
            <a:r>
              <a:rPr lang="en-US" dirty="0"/>
              <a:t> (</a:t>
            </a:r>
            <a:r>
              <a:rPr lang="en-US" dirty="0" err="1"/>
              <a:t>kalite</a:t>
            </a:r>
            <a:r>
              <a:rPr lang="en-US" dirty="0"/>
              <a:t> </a:t>
            </a:r>
            <a:r>
              <a:rPr lang="en-US" dirty="0" err="1"/>
              <a:t>güvencesinin</a:t>
            </a:r>
            <a:r>
              <a:rPr lang="en-US" dirty="0"/>
              <a:t> </a:t>
            </a:r>
            <a:r>
              <a:rPr lang="en-US" dirty="0" err="1"/>
              <a:t>sağlanması</a:t>
            </a:r>
            <a:r>
              <a:rPr lang="en-US" dirty="0"/>
              <a:t>, </a:t>
            </a:r>
            <a:r>
              <a:rPr lang="en-US" dirty="0" err="1"/>
              <a:t>kontrolünün</a:t>
            </a:r>
            <a:r>
              <a:rPr lang="en-US" dirty="0"/>
              <a:t> </a:t>
            </a:r>
            <a:r>
              <a:rPr lang="en-US" dirty="0" err="1"/>
              <a:t>temini</a:t>
            </a:r>
            <a:r>
              <a:rPr lang="en-US" dirty="0"/>
              <a:t>, </a:t>
            </a:r>
            <a:r>
              <a:rPr lang="en-US" dirty="0" err="1"/>
              <a:t>emniyet</a:t>
            </a:r>
            <a:r>
              <a:rPr lang="en-US" dirty="0"/>
              <a:t> </a:t>
            </a:r>
            <a:r>
              <a:rPr lang="en-US" dirty="0" err="1"/>
              <a:t>standartları</a:t>
            </a:r>
            <a:r>
              <a:rPr lang="en-US" dirty="0"/>
              <a:t>, </a:t>
            </a:r>
            <a:r>
              <a:rPr lang="en-US" dirty="0" err="1"/>
              <a:t>deneme</a:t>
            </a:r>
            <a:r>
              <a:rPr lang="en-US" dirty="0"/>
              <a:t> </a:t>
            </a:r>
            <a:r>
              <a:rPr lang="en-US" dirty="0" err="1"/>
              <a:t>testleri</a:t>
            </a:r>
            <a:r>
              <a:rPr lang="en-US" dirty="0"/>
              <a:t>),</a:t>
            </a:r>
            <a:endParaRPr lang="tr-TR" dirty="0"/>
          </a:p>
          <a:p>
            <a:pPr lvl="0"/>
            <a:r>
              <a:rPr lang="en-US" dirty="0" err="1"/>
              <a:t>Kodlandırma</a:t>
            </a:r>
            <a:r>
              <a:rPr lang="en-US" dirty="0"/>
              <a:t> </a:t>
            </a:r>
            <a:r>
              <a:rPr lang="en-US" dirty="0" err="1"/>
              <a:t>faaliyetleri</a:t>
            </a:r>
            <a:r>
              <a:rPr lang="en-US" dirty="0"/>
              <a:t> (</a:t>
            </a:r>
            <a:r>
              <a:rPr lang="en-US" dirty="0" err="1"/>
              <a:t>dokümantasyon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kodlandırma</a:t>
            </a:r>
            <a:r>
              <a:rPr lang="en-US" dirty="0"/>
              <a:t>),</a:t>
            </a:r>
            <a:endParaRPr lang="tr-TR" dirty="0"/>
          </a:p>
          <a:p>
            <a:pPr lvl="0"/>
            <a:r>
              <a:rPr lang="en-US" dirty="0"/>
              <a:t>Son </a:t>
            </a:r>
            <a:r>
              <a:rPr lang="en-US" dirty="0" err="1"/>
              <a:t>işlem</a:t>
            </a:r>
            <a:r>
              <a:rPr lang="en-US" dirty="0"/>
              <a:t> </a:t>
            </a:r>
            <a:r>
              <a:rPr lang="en-US" dirty="0" err="1"/>
              <a:t>faaliyetleri</a:t>
            </a:r>
            <a:r>
              <a:rPr lang="en-US" dirty="0"/>
              <a:t> (</a:t>
            </a:r>
            <a:r>
              <a:rPr lang="en-US" dirty="0" err="1"/>
              <a:t>ambalajlama</a:t>
            </a:r>
            <a:r>
              <a:rPr lang="en-US" dirty="0"/>
              <a:t>, </a:t>
            </a:r>
            <a:r>
              <a:rPr lang="en-US" dirty="0" err="1"/>
              <a:t>yükleme</a:t>
            </a:r>
            <a:r>
              <a:rPr lang="en-US" dirty="0"/>
              <a:t>, </a:t>
            </a:r>
            <a:r>
              <a:rPr lang="en-US" dirty="0" err="1"/>
              <a:t>depolama</a:t>
            </a:r>
            <a:r>
              <a:rPr lang="en-US" dirty="0"/>
              <a:t>, </a:t>
            </a:r>
            <a:r>
              <a:rPr lang="en-US" dirty="0" err="1"/>
              <a:t>nakliye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dağıtım</a:t>
            </a:r>
            <a:r>
              <a:rPr lang="en-US" dirty="0"/>
              <a:t>, </a:t>
            </a:r>
            <a:r>
              <a:rPr lang="en-US" dirty="0" err="1"/>
              <a:t>muayene</a:t>
            </a:r>
            <a:r>
              <a:rPr lang="en-US" dirty="0"/>
              <a:t>, test, </a:t>
            </a:r>
            <a:r>
              <a:rPr lang="en-US" dirty="0" err="1"/>
              <a:t>kabul</a:t>
            </a:r>
            <a:r>
              <a:rPr lang="en-US" dirty="0"/>
              <a:t>, </a:t>
            </a:r>
            <a:r>
              <a:rPr lang="en-US" dirty="0" err="1"/>
              <a:t>teslim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tesellüm</a:t>
            </a:r>
            <a:r>
              <a:rPr lang="en-US" dirty="0"/>
              <a:t> </a:t>
            </a:r>
            <a:r>
              <a:rPr lang="en-US" dirty="0" err="1"/>
              <a:t>faaliyetleri</a:t>
            </a:r>
            <a:r>
              <a:rPr lang="en-US" dirty="0"/>
              <a:t>),</a:t>
            </a:r>
            <a:endParaRPr lang="tr-TR" dirty="0"/>
          </a:p>
          <a:p>
            <a:pPr lvl="0"/>
            <a:r>
              <a:rPr lang="en-US" dirty="0" err="1"/>
              <a:t>İşletme</a:t>
            </a:r>
            <a:r>
              <a:rPr lang="en-US" dirty="0"/>
              <a:t> </a:t>
            </a:r>
            <a:r>
              <a:rPr lang="en-US" dirty="0" err="1"/>
              <a:t>desteği</a:t>
            </a:r>
            <a:r>
              <a:rPr lang="en-US" dirty="0"/>
              <a:t> </a:t>
            </a:r>
            <a:r>
              <a:rPr lang="en-US" dirty="0" err="1"/>
              <a:t>faaliyetleri</a:t>
            </a:r>
            <a:r>
              <a:rPr lang="en-US" dirty="0"/>
              <a:t> (</a:t>
            </a:r>
            <a:r>
              <a:rPr lang="en-US" dirty="0" err="1"/>
              <a:t>sistem</a:t>
            </a:r>
            <a:r>
              <a:rPr lang="en-US" dirty="0"/>
              <a:t>, </a:t>
            </a:r>
            <a:r>
              <a:rPr lang="en-US" dirty="0" err="1"/>
              <a:t>malzeme</a:t>
            </a:r>
            <a:r>
              <a:rPr lang="en-US" dirty="0"/>
              <a:t>, </a:t>
            </a:r>
            <a:r>
              <a:rPr lang="en-US" dirty="0" err="1"/>
              <a:t>katalog</a:t>
            </a:r>
            <a:r>
              <a:rPr lang="en-US" dirty="0"/>
              <a:t>, </a:t>
            </a:r>
            <a:r>
              <a:rPr lang="en-US" dirty="0" err="1"/>
              <a:t>fon</a:t>
            </a:r>
            <a:r>
              <a:rPr lang="en-US" dirty="0"/>
              <a:t>, </a:t>
            </a:r>
            <a:r>
              <a:rPr lang="en-US" dirty="0" err="1"/>
              <a:t>tedarik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kontrat</a:t>
            </a:r>
            <a:r>
              <a:rPr lang="en-US" dirty="0"/>
              <a:t> </a:t>
            </a:r>
            <a:r>
              <a:rPr lang="en-US" dirty="0" err="1"/>
              <a:t>yönetimi</a:t>
            </a:r>
            <a:r>
              <a:rPr lang="en-US" dirty="0"/>
              <a:t>),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938234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tr-TR" sz="4400" b="1" dirty="0" smtClean="0"/>
              <a:t>1.3 </a:t>
            </a:r>
            <a:r>
              <a:rPr lang="en-US" sz="4400" b="1" dirty="0" err="1" smtClean="0"/>
              <a:t>Lojistiğin</a:t>
            </a:r>
            <a:r>
              <a:rPr lang="en-US" sz="4400" b="1" dirty="0" smtClean="0"/>
              <a:t> </a:t>
            </a:r>
            <a:r>
              <a:rPr lang="en-US" sz="4400" b="1" dirty="0" err="1"/>
              <a:t>Unsurları</a:t>
            </a:r>
            <a:r>
              <a:rPr lang="tr-TR" sz="4400" b="1" dirty="0"/>
              <a:t/>
            </a:r>
            <a:br>
              <a:rPr lang="tr-TR" sz="4400" b="1" dirty="0"/>
            </a:br>
            <a:endParaRPr lang="tr-TR" sz="4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err="1"/>
              <a:t>İşletme</a:t>
            </a:r>
            <a:r>
              <a:rPr lang="en-US" dirty="0"/>
              <a:t> </a:t>
            </a:r>
            <a:r>
              <a:rPr lang="en-US" dirty="0" err="1"/>
              <a:t>idame</a:t>
            </a:r>
            <a:r>
              <a:rPr lang="en-US" dirty="0"/>
              <a:t> </a:t>
            </a:r>
            <a:r>
              <a:rPr lang="en-US" dirty="0" err="1"/>
              <a:t>desteği</a:t>
            </a:r>
            <a:r>
              <a:rPr lang="en-US" dirty="0"/>
              <a:t> </a:t>
            </a:r>
            <a:r>
              <a:rPr lang="en-US" dirty="0" err="1"/>
              <a:t>faaliyetleri</a:t>
            </a:r>
            <a:r>
              <a:rPr lang="en-US" dirty="0"/>
              <a:t> (</a:t>
            </a:r>
            <a:r>
              <a:rPr lang="en-US" dirty="0" err="1"/>
              <a:t>bakım-onanm</a:t>
            </a:r>
            <a:r>
              <a:rPr lang="en-US" dirty="0"/>
              <a:t>, </a:t>
            </a:r>
            <a:r>
              <a:rPr lang="en-US" dirty="0" err="1"/>
              <a:t>yenileştirme</a:t>
            </a:r>
            <a:r>
              <a:rPr lang="en-US" dirty="0"/>
              <a:t> </a:t>
            </a:r>
            <a:r>
              <a:rPr lang="en-US" dirty="0" err="1"/>
              <a:t>faaliyeti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 </a:t>
            </a:r>
            <a:r>
              <a:rPr lang="en-US" dirty="0" err="1"/>
              <a:t>destek</a:t>
            </a:r>
            <a:r>
              <a:rPr lang="en-US" dirty="0"/>
              <a:t> </a:t>
            </a:r>
            <a:r>
              <a:rPr lang="en-US" dirty="0" err="1"/>
              <a:t>personeli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bakım</a:t>
            </a:r>
            <a:r>
              <a:rPr lang="en-US" dirty="0"/>
              <a:t> </a:t>
            </a:r>
            <a:r>
              <a:rPr lang="en-US" dirty="0" err="1"/>
              <a:t>tesisleri</a:t>
            </a:r>
            <a:r>
              <a:rPr lang="en-US" dirty="0"/>
              <a:t>),</a:t>
            </a:r>
            <a:endParaRPr lang="tr-TR" dirty="0"/>
          </a:p>
          <a:p>
            <a:pPr lvl="0"/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yönetimi</a:t>
            </a:r>
            <a:r>
              <a:rPr lang="en-US" dirty="0"/>
              <a:t> </a:t>
            </a:r>
            <a:r>
              <a:rPr lang="en-US" dirty="0" err="1"/>
              <a:t>faaliyetleri</a:t>
            </a:r>
            <a:r>
              <a:rPr lang="en-US" dirty="0"/>
              <a:t> (</a:t>
            </a:r>
            <a:r>
              <a:rPr lang="en-US" dirty="0" err="1"/>
              <a:t>sıhhi</a:t>
            </a:r>
            <a:r>
              <a:rPr lang="en-US" dirty="0"/>
              <a:t> </a:t>
            </a:r>
            <a:r>
              <a:rPr lang="en-US" dirty="0" err="1"/>
              <a:t>tahliye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tedavi</a:t>
            </a:r>
            <a:r>
              <a:rPr lang="en-US" dirty="0"/>
              <a:t>),</a:t>
            </a:r>
            <a:endParaRPr lang="tr-TR" dirty="0"/>
          </a:p>
          <a:p>
            <a:pPr lvl="0"/>
            <a:r>
              <a:rPr lang="en-US" dirty="0" err="1"/>
              <a:t>İnşaat-emlak</a:t>
            </a:r>
            <a:r>
              <a:rPr lang="en-US" dirty="0"/>
              <a:t> </a:t>
            </a:r>
            <a:r>
              <a:rPr lang="en-US" dirty="0" err="1"/>
              <a:t>faaliyetleri</a:t>
            </a:r>
            <a:r>
              <a:rPr lang="en-US" dirty="0"/>
              <a:t> (</a:t>
            </a:r>
            <a:r>
              <a:rPr lang="en-US" dirty="0" err="1"/>
              <a:t>istihkam</a:t>
            </a:r>
            <a:r>
              <a:rPr lang="en-US" dirty="0"/>
              <a:t>, </a:t>
            </a:r>
            <a:r>
              <a:rPr lang="en-US" dirty="0" err="1"/>
              <a:t>inşaat-emlak</a:t>
            </a:r>
            <a:r>
              <a:rPr lang="en-US" dirty="0"/>
              <a:t>),</a:t>
            </a:r>
            <a:endParaRPr lang="tr-TR" dirty="0"/>
          </a:p>
          <a:p>
            <a:pPr lvl="0"/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faaliyetleri</a:t>
            </a:r>
            <a:r>
              <a:rPr lang="en-US" dirty="0"/>
              <a:t> (</a:t>
            </a:r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faaliyetleri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desteği</a:t>
            </a:r>
            <a:r>
              <a:rPr lang="en-US" dirty="0"/>
              <a:t>),</a:t>
            </a:r>
            <a:endParaRPr lang="tr-TR" dirty="0"/>
          </a:p>
          <a:p>
            <a:pPr lvl="0"/>
            <a:r>
              <a:rPr lang="en-US" dirty="0" err="1"/>
              <a:t>Çevresel</a:t>
            </a:r>
            <a:r>
              <a:rPr lang="en-US" dirty="0"/>
              <a:t> </a:t>
            </a:r>
            <a:r>
              <a:rPr lang="en-US" dirty="0" err="1"/>
              <a:t>faaliyetler</a:t>
            </a:r>
            <a:r>
              <a:rPr lang="en-US" dirty="0"/>
              <a:t> (</a:t>
            </a:r>
            <a:r>
              <a:rPr lang="en-US" dirty="0" err="1"/>
              <a:t>çevrenin</a:t>
            </a:r>
            <a:r>
              <a:rPr lang="en-US" dirty="0"/>
              <a:t> </a:t>
            </a:r>
            <a:r>
              <a:rPr lang="en-US" dirty="0" err="1"/>
              <a:t>korunması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atıkların</a:t>
            </a:r>
            <a:r>
              <a:rPr lang="en-US" dirty="0"/>
              <a:t> </a:t>
            </a:r>
            <a:r>
              <a:rPr lang="en-US" dirty="0" err="1"/>
              <a:t>ekonomiye</a:t>
            </a:r>
            <a:r>
              <a:rPr lang="en-US" dirty="0"/>
              <a:t> </a:t>
            </a:r>
            <a:r>
              <a:rPr lang="en-US" dirty="0" err="1"/>
              <a:t>kazandırılması</a:t>
            </a:r>
            <a:r>
              <a:rPr lang="en-US" dirty="0"/>
              <a:t> ÇED</a:t>
            </a:r>
            <a:r>
              <a:rPr lang="en-US" dirty="0" smtClean="0"/>
              <a:t>),</a:t>
            </a:r>
            <a:r>
              <a:rPr lang="en-US" dirty="0"/>
              <a:t> </a:t>
            </a:r>
            <a:endParaRPr lang="tr-TR" dirty="0"/>
          </a:p>
          <a:p>
            <a:pPr lvl="0"/>
            <a:r>
              <a:rPr lang="en-US" dirty="0" err="1"/>
              <a:t>Bilişim</a:t>
            </a:r>
            <a:r>
              <a:rPr lang="en-US" dirty="0"/>
              <a:t> </a:t>
            </a:r>
            <a:r>
              <a:rPr lang="en-US" dirty="0" err="1"/>
              <a:t>faaliyetleri</a:t>
            </a:r>
            <a:r>
              <a:rPr lang="en-US" dirty="0"/>
              <a:t> (</a:t>
            </a:r>
            <a:r>
              <a:rPr lang="en-US" dirty="0" err="1"/>
              <a:t>bilgisayar</a:t>
            </a:r>
            <a:r>
              <a:rPr lang="en-US" dirty="0"/>
              <a:t> </a:t>
            </a:r>
            <a:r>
              <a:rPr lang="en-US" dirty="0" err="1"/>
              <a:t>benzeri</a:t>
            </a:r>
            <a:r>
              <a:rPr lang="en-US" dirty="0"/>
              <a:t> </a:t>
            </a:r>
            <a:r>
              <a:rPr lang="en-US" dirty="0" err="1"/>
              <a:t>bilişim</a:t>
            </a:r>
            <a:r>
              <a:rPr lang="en-US" dirty="0"/>
              <a:t> </a:t>
            </a:r>
            <a:r>
              <a:rPr lang="en-US" dirty="0" err="1"/>
              <a:t>teknolojisi</a:t>
            </a:r>
            <a:r>
              <a:rPr lang="en-US" dirty="0"/>
              <a:t> </a:t>
            </a:r>
            <a:r>
              <a:rPr lang="en-US" dirty="0" err="1"/>
              <a:t>ürünleri</a:t>
            </a:r>
            <a:r>
              <a:rPr lang="en-US" dirty="0"/>
              <a:t> </a:t>
            </a:r>
            <a:r>
              <a:rPr lang="en-US" dirty="0" err="1"/>
              <a:t>veri</a:t>
            </a:r>
            <a:r>
              <a:rPr lang="en-US" dirty="0"/>
              <a:t> </a:t>
            </a:r>
            <a:r>
              <a:rPr lang="en-US" dirty="0" err="1"/>
              <a:t>tabanları</a:t>
            </a:r>
            <a:r>
              <a:rPr lang="en-US" dirty="0"/>
              <a:t>)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sıralanabilir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tr-TR" sz="4400" b="1" dirty="0" smtClean="0"/>
              <a:t>1.4 </a:t>
            </a:r>
            <a:r>
              <a:rPr lang="en-US" sz="4400" b="1" dirty="0" err="1" smtClean="0"/>
              <a:t>Lojistikle</a:t>
            </a:r>
            <a:r>
              <a:rPr lang="en-US" sz="4400" b="1" dirty="0" smtClean="0"/>
              <a:t> </a:t>
            </a:r>
            <a:r>
              <a:rPr lang="en-US" sz="4400" b="1" dirty="0" err="1"/>
              <a:t>İlintili</a:t>
            </a:r>
            <a:r>
              <a:rPr lang="en-US" sz="4400" b="1" dirty="0"/>
              <a:t> </a:t>
            </a:r>
            <a:r>
              <a:rPr lang="en-US" sz="4400" b="1" dirty="0" err="1"/>
              <a:t>Kavramlar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2">
              <a:buNone/>
            </a:pPr>
            <a:r>
              <a:rPr lang="tr-TR" sz="3200" b="1" dirty="0" smtClean="0"/>
              <a:t>1.4.1. </a:t>
            </a:r>
            <a:r>
              <a:rPr lang="en-US" sz="3200" b="1" dirty="0" smtClean="0"/>
              <a:t>Temin </a:t>
            </a:r>
            <a:r>
              <a:rPr lang="en-US" sz="3200" b="1" dirty="0" err="1"/>
              <a:t>Tedarik</a:t>
            </a:r>
            <a:r>
              <a:rPr lang="en-US" sz="3200" b="1" dirty="0"/>
              <a:t> </a:t>
            </a:r>
            <a:r>
              <a:rPr lang="en-US" sz="3200" b="1" dirty="0" err="1"/>
              <a:t>Lojistiği</a:t>
            </a:r>
            <a:r>
              <a:rPr lang="en-US" sz="3200" b="1" dirty="0"/>
              <a:t> (acquisition logistics)</a:t>
            </a:r>
            <a:endParaRPr lang="tr-TR" sz="3200" b="1" dirty="0"/>
          </a:p>
          <a:p>
            <a:r>
              <a:rPr lang="en-US" dirty="0"/>
              <a:t>“Temin </a:t>
            </a:r>
            <a:r>
              <a:rPr lang="en-US" dirty="0" err="1"/>
              <a:t>tedarik</a:t>
            </a:r>
            <a:r>
              <a:rPr lang="en-US" dirty="0"/>
              <a:t> </a:t>
            </a:r>
            <a:r>
              <a:rPr lang="en-US" dirty="0" err="1"/>
              <a:t>lojistiği</a:t>
            </a:r>
            <a:r>
              <a:rPr lang="en-US" dirty="0"/>
              <a:t>” </a:t>
            </a:r>
            <a:r>
              <a:rPr lang="en-US" dirty="0" err="1"/>
              <a:t>kavramı</a:t>
            </a:r>
            <a:r>
              <a:rPr lang="en-US" dirty="0"/>
              <a:t>, </a:t>
            </a:r>
            <a:r>
              <a:rPr lang="en-US" dirty="0" err="1"/>
              <a:t>lojistiği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ana</a:t>
            </a:r>
            <a:r>
              <a:rPr lang="en-US" dirty="0"/>
              <a:t> </a:t>
            </a:r>
            <a:r>
              <a:rPr lang="en-US" dirty="0" err="1"/>
              <a:t>bölümde</a:t>
            </a:r>
            <a:r>
              <a:rPr lang="en-US" dirty="0"/>
              <a:t> </a:t>
            </a:r>
            <a:r>
              <a:rPr lang="en-US" dirty="0" err="1"/>
              <a:t>inceleyerek</a:t>
            </a:r>
            <a:r>
              <a:rPr lang="en-US" dirty="0"/>
              <a:t>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yaklaşım</a:t>
            </a:r>
            <a:r>
              <a:rPr lang="en-US" dirty="0"/>
              <a:t> </a:t>
            </a:r>
            <a:r>
              <a:rPr lang="en-US" dirty="0" err="1"/>
              <a:t>getirenlerin</a:t>
            </a:r>
            <a:r>
              <a:rPr lang="en-US" dirty="0"/>
              <a:t> </a:t>
            </a:r>
            <a:r>
              <a:rPr lang="en-US" dirty="0" err="1"/>
              <a:t>kullandığı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kavramdır</a:t>
            </a:r>
            <a:r>
              <a:rPr lang="en-US" dirty="0"/>
              <a:t>. "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lojistiği</a:t>
            </a:r>
            <a:r>
              <a:rPr lang="en-US" dirty="0"/>
              <a:t>"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kullanılmaktadır</a:t>
            </a:r>
            <a:r>
              <a:rPr lang="en-US" dirty="0"/>
              <a:t>. Bu </a:t>
            </a:r>
            <a:r>
              <a:rPr lang="en-US" dirty="0" err="1"/>
              <a:t>kavramla</a:t>
            </a:r>
            <a:r>
              <a:rPr lang="en-US" dirty="0"/>
              <a:t> </a:t>
            </a:r>
            <a:r>
              <a:rPr lang="en-US" dirty="0" err="1"/>
              <a:t>ifade</a:t>
            </a:r>
            <a:r>
              <a:rPr lang="en-US" dirty="0"/>
              <a:t> </a:t>
            </a:r>
            <a:r>
              <a:rPr lang="en-US" dirty="0" err="1"/>
              <a:t>edilen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faaliyet</a:t>
            </a:r>
            <a:r>
              <a:rPr lang="en-US" dirty="0"/>
              <a:t> </a:t>
            </a:r>
            <a:r>
              <a:rPr lang="en-US" dirty="0" err="1"/>
              <a:t>sonucu</a:t>
            </a:r>
            <a:r>
              <a:rPr lang="en-US" dirty="0"/>
              <a:t> </a:t>
            </a: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edilen</a:t>
            </a:r>
            <a:r>
              <a:rPr lang="en-US" dirty="0"/>
              <a:t> </a:t>
            </a:r>
            <a:r>
              <a:rPr lang="en-US" dirty="0" err="1"/>
              <a:t>ürünün</a:t>
            </a:r>
            <a:r>
              <a:rPr lang="en-US" dirty="0"/>
              <a:t> </a:t>
            </a:r>
            <a:r>
              <a:rPr lang="en-US" dirty="0" err="1"/>
              <a:t>imalatının</a:t>
            </a:r>
            <a:r>
              <a:rPr lang="en-US" dirty="0"/>
              <a:t> </a:t>
            </a:r>
            <a:r>
              <a:rPr lang="en-US" dirty="0" err="1"/>
              <a:t>tamamlanıp</a:t>
            </a:r>
            <a:r>
              <a:rPr lang="en-US" dirty="0"/>
              <a:t> </a:t>
            </a:r>
            <a:r>
              <a:rPr lang="en-US" dirty="0" err="1"/>
              <a:t>tüketici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kullanıcıya</a:t>
            </a:r>
            <a:r>
              <a:rPr lang="en-US" dirty="0"/>
              <a:t> </a:t>
            </a:r>
            <a:r>
              <a:rPr lang="en-US" dirty="0" err="1"/>
              <a:t>verilinceye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geçen</a:t>
            </a:r>
            <a:r>
              <a:rPr lang="en-US" dirty="0"/>
              <a:t> </a:t>
            </a:r>
            <a:r>
              <a:rPr lang="en-US" dirty="0" err="1"/>
              <a:t>süreçtir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tr-TR" sz="4400" b="1" dirty="0" smtClean="0"/>
              <a:t>1.4 </a:t>
            </a:r>
            <a:r>
              <a:rPr lang="en-US" sz="4400" b="1" dirty="0" err="1" smtClean="0"/>
              <a:t>Lojistikle</a:t>
            </a:r>
            <a:r>
              <a:rPr lang="en-US" sz="4400" b="1" dirty="0" smtClean="0"/>
              <a:t> </a:t>
            </a:r>
            <a:r>
              <a:rPr lang="en-US" sz="4400" b="1" dirty="0" err="1"/>
              <a:t>İlintili</a:t>
            </a:r>
            <a:r>
              <a:rPr lang="en-US" sz="4400" b="1" dirty="0"/>
              <a:t> </a:t>
            </a:r>
            <a:r>
              <a:rPr lang="en-US" sz="4400" b="1" dirty="0" err="1"/>
              <a:t>Kavramlar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2">
              <a:buNone/>
            </a:pPr>
            <a:r>
              <a:rPr lang="tr-TR" sz="3600" b="1" dirty="0" smtClean="0"/>
              <a:t>1.4.2 </a:t>
            </a:r>
            <a:r>
              <a:rPr lang="en-US" sz="3600" b="1" dirty="0" err="1" smtClean="0"/>
              <a:t>İşletme</a:t>
            </a:r>
            <a:r>
              <a:rPr lang="en-US" sz="3600" b="1" dirty="0" smtClean="0"/>
              <a:t> </a:t>
            </a:r>
            <a:r>
              <a:rPr lang="en-US" sz="3600" b="1" dirty="0" err="1"/>
              <a:t>ve</a:t>
            </a:r>
            <a:r>
              <a:rPr lang="en-US" sz="3600" b="1" dirty="0"/>
              <a:t> </a:t>
            </a:r>
            <a:r>
              <a:rPr lang="en-US" sz="3600" b="1" dirty="0" err="1"/>
              <a:t>İdame</a:t>
            </a:r>
            <a:r>
              <a:rPr lang="en-US" sz="3600" b="1" dirty="0"/>
              <a:t> </a:t>
            </a:r>
            <a:r>
              <a:rPr lang="en-US" sz="3600" b="1" dirty="0" err="1"/>
              <a:t>Lojistiği</a:t>
            </a:r>
            <a:endParaRPr lang="tr-TR" sz="3600" b="1" dirty="0"/>
          </a:p>
          <a:p>
            <a:r>
              <a:rPr lang="en-US" dirty="0" err="1"/>
              <a:t>Lojistiği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ana</a:t>
            </a:r>
            <a:r>
              <a:rPr lang="en-US" dirty="0"/>
              <a:t> </a:t>
            </a:r>
            <a:r>
              <a:rPr lang="en-US" dirty="0" err="1"/>
              <a:t>bölümde</a:t>
            </a:r>
            <a:r>
              <a:rPr lang="en-US" dirty="0"/>
              <a:t> </a:t>
            </a:r>
            <a:r>
              <a:rPr lang="en-US" dirty="0" err="1"/>
              <a:t>inceleyerek</a:t>
            </a:r>
            <a:r>
              <a:rPr lang="en-US" dirty="0"/>
              <a:t>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yaklaşım</a:t>
            </a:r>
            <a:r>
              <a:rPr lang="en-US" dirty="0"/>
              <a:t> </a:t>
            </a:r>
            <a:r>
              <a:rPr lang="en-US" dirty="0" err="1"/>
              <a:t>getirenIerin</a:t>
            </a:r>
            <a:r>
              <a:rPr lang="en-US" dirty="0"/>
              <a:t> </a:t>
            </a:r>
            <a:r>
              <a:rPr lang="en-US" dirty="0" err="1"/>
              <a:t>kullandığı</a:t>
            </a:r>
            <a:r>
              <a:rPr lang="en-US" dirty="0"/>
              <a:t> </a:t>
            </a:r>
            <a:r>
              <a:rPr lang="en-US" dirty="0" err="1"/>
              <a:t>ikinci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kavramdır</a:t>
            </a:r>
            <a:r>
              <a:rPr lang="en-US" dirty="0"/>
              <a:t>. "</a:t>
            </a:r>
            <a:r>
              <a:rPr lang="en-US" dirty="0" err="1"/>
              <a:t>Tüketim</a:t>
            </a:r>
            <a:r>
              <a:rPr lang="en-US" dirty="0"/>
              <a:t> </a:t>
            </a:r>
            <a:r>
              <a:rPr lang="en-US" dirty="0" err="1"/>
              <a:t>lojistiği</a:t>
            </a:r>
            <a:r>
              <a:rPr lang="en-US" dirty="0"/>
              <a:t>"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bilinir</a:t>
            </a:r>
            <a:r>
              <a:rPr lang="en-US" dirty="0"/>
              <a:t>. Bu </a:t>
            </a:r>
            <a:r>
              <a:rPr lang="en-US" dirty="0" err="1"/>
              <a:t>kavramla</a:t>
            </a:r>
            <a:r>
              <a:rPr lang="en-US" dirty="0"/>
              <a:t> </a:t>
            </a:r>
            <a:r>
              <a:rPr lang="en-US" dirty="0" err="1"/>
              <a:t>ifade</a:t>
            </a:r>
            <a:r>
              <a:rPr lang="en-US" dirty="0"/>
              <a:t> </a:t>
            </a:r>
            <a:r>
              <a:rPr lang="en-US" dirty="0" err="1"/>
              <a:t>edilmek</a:t>
            </a:r>
            <a:r>
              <a:rPr lang="en-US" dirty="0"/>
              <a:t> </a:t>
            </a:r>
            <a:r>
              <a:rPr lang="en-US" dirty="0" err="1"/>
              <a:t>istenen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faaliyet</a:t>
            </a:r>
            <a:r>
              <a:rPr lang="en-US" dirty="0"/>
              <a:t> </a:t>
            </a:r>
            <a:r>
              <a:rPr lang="en-US" dirty="0" err="1"/>
              <a:t>sonucu</a:t>
            </a:r>
            <a:r>
              <a:rPr lang="en-US" dirty="0"/>
              <a:t> </a:t>
            </a: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edilen</a:t>
            </a:r>
            <a:r>
              <a:rPr lang="en-US" dirty="0"/>
              <a:t> </a:t>
            </a:r>
            <a:r>
              <a:rPr lang="en-US" dirty="0" err="1"/>
              <a:t>ürünün</a:t>
            </a:r>
            <a:r>
              <a:rPr lang="en-US" dirty="0"/>
              <a:t> </a:t>
            </a:r>
            <a:r>
              <a:rPr lang="en-US" dirty="0" err="1"/>
              <a:t>imalatının</a:t>
            </a:r>
            <a:r>
              <a:rPr lang="en-US" dirty="0"/>
              <a:t> </a:t>
            </a:r>
            <a:r>
              <a:rPr lang="en-US" dirty="0" err="1"/>
              <a:t>tamamlanıp</a:t>
            </a:r>
            <a:r>
              <a:rPr lang="en-US" dirty="0"/>
              <a:t> </a:t>
            </a:r>
            <a:r>
              <a:rPr lang="en-US" dirty="0" err="1"/>
              <a:t>tüketici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kullanıcıya</a:t>
            </a:r>
            <a:r>
              <a:rPr lang="en-US" dirty="0"/>
              <a:t> </a:t>
            </a:r>
            <a:r>
              <a:rPr lang="en-US" dirty="0" err="1"/>
              <a:t>verildikten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başlayan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elden</a:t>
            </a:r>
            <a:r>
              <a:rPr lang="en-US" dirty="0"/>
              <a:t> </a:t>
            </a:r>
            <a:r>
              <a:rPr lang="en-US" dirty="0" err="1"/>
              <a:t>çıkarılıncaya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geçen</a:t>
            </a:r>
            <a:r>
              <a:rPr lang="en-US" dirty="0"/>
              <a:t> </a:t>
            </a:r>
            <a:r>
              <a:rPr lang="en-US" dirty="0" err="1"/>
              <a:t>süreçtir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tr-TR" sz="4400" b="1" dirty="0" smtClean="0"/>
              <a:t>1.4.</a:t>
            </a:r>
            <a:r>
              <a:rPr lang="en-US" sz="4400" b="1" dirty="0" err="1" smtClean="0"/>
              <a:t>Lojistikle</a:t>
            </a:r>
            <a:r>
              <a:rPr lang="en-US" sz="4400" b="1" dirty="0" smtClean="0"/>
              <a:t> </a:t>
            </a:r>
            <a:r>
              <a:rPr lang="en-US" sz="4400" b="1" dirty="0" err="1"/>
              <a:t>İlintili</a:t>
            </a:r>
            <a:r>
              <a:rPr lang="en-US" sz="4400" b="1" dirty="0"/>
              <a:t> </a:t>
            </a:r>
            <a:r>
              <a:rPr lang="en-US" sz="4400" b="1" dirty="0" err="1"/>
              <a:t>Kavramlar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2">
              <a:buNone/>
            </a:pPr>
            <a:r>
              <a:rPr lang="tr-TR" sz="3900" b="1" dirty="0" smtClean="0"/>
              <a:t>1.4.3 </a:t>
            </a:r>
            <a:r>
              <a:rPr lang="en-US" sz="3900" b="1" dirty="0" smtClean="0"/>
              <a:t>Geri </a:t>
            </a:r>
            <a:r>
              <a:rPr lang="en-US" sz="3900" b="1" dirty="0" err="1"/>
              <a:t>Dönüş</a:t>
            </a:r>
            <a:r>
              <a:rPr lang="en-US" sz="3900" b="1" dirty="0"/>
              <a:t> </a:t>
            </a:r>
            <a:r>
              <a:rPr lang="en-US" sz="3900" b="1" dirty="0" err="1"/>
              <a:t>Lojistiği</a:t>
            </a:r>
            <a:r>
              <a:rPr lang="en-US" sz="3900" b="1" dirty="0"/>
              <a:t> (</a:t>
            </a:r>
            <a:r>
              <a:rPr lang="en-US" sz="3900" b="1" dirty="0" err="1"/>
              <a:t>tersine</a:t>
            </a:r>
            <a:r>
              <a:rPr lang="en-US" sz="3900" b="1" dirty="0"/>
              <a:t> </a:t>
            </a:r>
            <a:r>
              <a:rPr lang="en-US" sz="3900" b="1" dirty="0" err="1"/>
              <a:t>lojistik</a:t>
            </a:r>
            <a:r>
              <a:rPr lang="en-US" sz="3900" b="1" dirty="0"/>
              <a:t>)</a:t>
            </a:r>
            <a:endParaRPr lang="tr-TR" sz="3900" b="1" dirty="0"/>
          </a:p>
          <a:p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faaliyetlere</a:t>
            </a:r>
            <a:r>
              <a:rPr lang="en-US" dirty="0"/>
              <a:t> </a:t>
            </a:r>
            <a:r>
              <a:rPr lang="en-US" dirty="0" err="1"/>
              <a:t>üçüncü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boyut</a:t>
            </a:r>
            <a:r>
              <a:rPr lang="en-US" dirty="0"/>
              <a:t> </a:t>
            </a:r>
            <a:r>
              <a:rPr lang="en-US" dirty="0" err="1"/>
              <a:t>ekleyen</a:t>
            </a:r>
            <a:r>
              <a:rPr lang="en-US" dirty="0"/>
              <a:t>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dönüş</a:t>
            </a:r>
            <a:r>
              <a:rPr lang="en-US" dirty="0"/>
              <a:t> </a:t>
            </a:r>
            <a:r>
              <a:rPr lang="en-US" dirty="0" err="1"/>
              <a:t>lojistiği</a:t>
            </a:r>
            <a:r>
              <a:rPr lang="en-US" dirty="0"/>
              <a:t> , </a:t>
            </a:r>
            <a:r>
              <a:rPr lang="en-US" dirty="0" err="1"/>
              <a:t>isminden</a:t>
            </a:r>
            <a:r>
              <a:rPr lang="en-US" dirty="0"/>
              <a:t> </a:t>
            </a:r>
            <a:r>
              <a:rPr lang="en-US" dirty="0" err="1"/>
              <a:t>anlaşılacağı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,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sektöründe</a:t>
            </a:r>
            <a:r>
              <a:rPr lang="en-US" dirty="0"/>
              <a:t> son </a:t>
            </a:r>
            <a:r>
              <a:rPr lang="en-US" dirty="0" err="1"/>
              <a:t>müşteriden</a:t>
            </a:r>
            <a:r>
              <a:rPr lang="en-US" dirty="0"/>
              <a:t> </a:t>
            </a:r>
            <a:r>
              <a:rPr lang="en-US" dirty="0" err="1"/>
              <a:t>satıcıya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hizmet</a:t>
            </a:r>
            <a:r>
              <a:rPr lang="en-US" dirty="0"/>
              <a:t> </a:t>
            </a:r>
            <a:r>
              <a:rPr lang="en-US" dirty="0" err="1"/>
              <a:t>sunucuya</a:t>
            </a:r>
            <a:r>
              <a:rPr lang="en-US" dirty="0"/>
              <a:t>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gelen</a:t>
            </a:r>
            <a:r>
              <a:rPr lang="en-US" dirty="0"/>
              <a:t> </a:t>
            </a:r>
            <a:r>
              <a:rPr lang="en-US" dirty="0" err="1"/>
              <a:t>malların</a:t>
            </a:r>
            <a:r>
              <a:rPr lang="en-US" dirty="0"/>
              <a:t> </a:t>
            </a:r>
            <a:r>
              <a:rPr lang="en-US" dirty="0" err="1"/>
              <a:t>hareketi</a:t>
            </a:r>
            <a:r>
              <a:rPr lang="en-US" dirty="0"/>
              <a:t>, </a:t>
            </a:r>
            <a:r>
              <a:rPr lang="en-US" dirty="0" err="1"/>
              <a:t>depolanması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elleçlenmesi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uğraşırken</a:t>
            </a:r>
            <a:r>
              <a:rPr lang="en-US" dirty="0"/>
              <a:t> </a:t>
            </a:r>
            <a:r>
              <a:rPr lang="en-US" dirty="0" err="1"/>
              <a:t>askerî</a:t>
            </a:r>
            <a:r>
              <a:rPr lang="en-US" dirty="0"/>
              <a:t> </a:t>
            </a:r>
            <a:r>
              <a:rPr lang="en-US" dirty="0" err="1"/>
              <a:t>sektörde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muharebe</a:t>
            </a:r>
            <a:r>
              <a:rPr lang="en-US" dirty="0"/>
              <a:t> </a:t>
            </a:r>
            <a:r>
              <a:rPr lang="en-US" dirty="0" err="1"/>
              <a:t>sahasında</a:t>
            </a:r>
            <a:r>
              <a:rPr lang="en-US" dirty="0"/>
              <a:t> </a:t>
            </a:r>
            <a:r>
              <a:rPr lang="en-US" dirty="0" err="1"/>
              <a:t>kullanılamayan</a:t>
            </a:r>
            <a:r>
              <a:rPr lang="en-US" dirty="0"/>
              <a:t> </a:t>
            </a:r>
            <a:r>
              <a:rPr lang="en-US" dirty="0" err="1"/>
              <a:t>hasarlı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ihtiyaç</a:t>
            </a:r>
            <a:r>
              <a:rPr lang="en-US" dirty="0"/>
              <a:t> </a:t>
            </a:r>
            <a:r>
              <a:rPr lang="en-US" dirty="0" err="1"/>
              <a:t>fazlası</a:t>
            </a:r>
            <a:r>
              <a:rPr lang="en-US" dirty="0"/>
              <a:t> </a:t>
            </a:r>
            <a:r>
              <a:rPr lang="en-US" dirty="0" err="1"/>
              <a:t>ikmal</a:t>
            </a:r>
            <a:r>
              <a:rPr lang="en-US" dirty="0"/>
              <a:t> </a:t>
            </a:r>
            <a:r>
              <a:rPr lang="en-US" dirty="0" err="1"/>
              <a:t>maddeleri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düşmandan</a:t>
            </a:r>
            <a:r>
              <a:rPr lang="en-US" dirty="0"/>
              <a:t>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geçen</a:t>
            </a:r>
            <a:r>
              <a:rPr lang="en-US" dirty="0"/>
              <a:t> </a:t>
            </a:r>
            <a:r>
              <a:rPr lang="en-US" dirty="0" err="1"/>
              <a:t>malzemelerin</a:t>
            </a:r>
            <a:r>
              <a:rPr lang="en-US" dirty="0"/>
              <a:t>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bölgeye</a:t>
            </a:r>
            <a:r>
              <a:rPr lang="en-US" dirty="0"/>
              <a:t> </a:t>
            </a:r>
            <a:r>
              <a:rPr lang="en-US" dirty="0" err="1"/>
              <a:t>aktarılması</a:t>
            </a:r>
            <a:r>
              <a:rPr lang="en-US" dirty="0"/>
              <a:t> </a:t>
            </a:r>
            <a:r>
              <a:rPr lang="en-US" dirty="0" err="1"/>
              <a:t>faaliyetlerini</a:t>
            </a:r>
            <a:r>
              <a:rPr lang="en-US" dirty="0"/>
              <a:t> </a:t>
            </a:r>
            <a:r>
              <a:rPr lang="en-US" dirty="0" err="1"/>
              <a:t>kapsar</a:t>
            </a:r>
            <a:r>
              <a:rPr lang="en-US" dirty="0"/>
              <a:t>.</a:t>
            </a:r>
            <a:endParaRPr lang="tr-TR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tr-TR" sz="4400" b="1" dirty="0" smtClean="0"/>
              <a:t>1.4. </a:t>
            </a:r>
            <a:r>
              <a:rPr lang="en-US" sz="4400" b="1" dirty="0" err="1" smtClean="0"/>
              <a:t>Lojistikle</a:t>
            </a:r>
            <a:r>
              <a:rPr lang="en-US" sz="4400" b="1" dirty="0" smtClean="0"/>
              <a:t> </a:t>
            </a:r>
            <a:r>
              <a:rPr lang="en-US" sz="4400" b="1" dirty="0" err="1"/>
              <a:t>İlintili</a:t>
            </a:r>
            <a:r>
              <a:rPr lang="en-US" sz="4400" b="1" dirty="0"/>
              <a:t> </a:t>
            </a:r>
            <a:r>
              <a:rPr lang="en-US" sz="4400" b="1" dirty="0" err="1"/>
              <a:t>Kavramlar</a:t>
            </a:r>
            <a:endParaRPr lang="tr-TR" sz="4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2">
              <a:buNone/>
            </a:pPr>
            <a:r>
              <a:rPr lang="tr-TR" sz="4600" b="1" dirty="0" smtClean="0"/>
              <a:t>1.4.4 </a:t>
            </a:r>
            <a:r>
              <a:rPr lang="en-US" sz="4600" b="1" dirty="0" err="1" smtClean="0"/>
              <a:t>Bilgisayar</a:t>
            </a:r>
            <a:r>
              <a:rPr lang="en-US" sz="4600" b="1" dirty="0" smtClean="0"/>
              <a:t> </a:t>
            </a:r>
            <a:r>
              <a:rPr lang="en-US" sz="4600" b="1" dirty="0" err="1"/>
              <a:t>Destekli</a:t>
            </a:r>
            <a:r>
              <a:rPr lang="en-US" sz="4600" b="1" dirty="0"/>
              <a:t> </a:t>
            </a:r>
            <a:r>
              <a:rPr lang="en-US" sz="4600" b="1" dirty="0" err="1"/>
              <a:t>Tedarik</a:t>
            </a:r>
            <a:r>
              <a:rPr lang="en-US" sz="4600" b="1" dirty="0"/>
              <a:t> </a:t>
            </a:r>
            <a:r>
              <a:rPr lang="en-US" sz="4600" b="1" dirty="0" err="1"/>
              <a:t>ve</a:t>
            </a:r>
            <a:r>
              <a:rPr lang="en-US" sz="4600" b="1" dirty="0"/>
              <a:t> </a:t>
            </a:r>
            <a:r>
              <a:rPr lang="en-US" sz="4600" b="1" dirty="0" err="1"/>
              <a:t>Lojistik</a:t>
            </a:r>
            <a:r>
              <a:rPr lang="en-US" sz="4600" b="1" dirty="0"/>
              <a:t> </a:t>
            </a:r>
            <a:r>
              <a:rPr lang="en-US" sz="4600" b="1" dirty="0" err="1"/>
              <a:t>Destek</a:t>
            </a:r>
            <a:r>
              <a:rPr lang="en-US" sz="4600" b="1" dirty="0"/>
              <a:t> (CALS)</a:t>
            </a:r>
            <a:endParaRPr lang="tr-TR" sz="4600" b="1" dirty="0"/>
          </a:p>
          <a:p>
            <a:r>
              <a:rPr lang="en-US" sz="3800" dirty="0" err="1"/>
              <a:t>Türkçe</a:t>
            </a:r>
            <a:r>
              <a:rPr lang="en-US" sz="3800" dirty="0"/>
              <a:t> </a:t>
            </a:r>
            <a:r>
              <a:rPr lang="en-US" sz="3800" dirty="0" err="1"/>
              <a:t>anlamı</a:t>
            </a:r>
            <a:r>
              <a:rPr lang="en-US" sz="3800" dirty="0"/>
              <a:t> </a:t>
            </a:r>
            <a:r>
              <a:rPr lang="en-US" sz="3800" dirty="0" err="1"/>
              <a:t>sürekli</a:t>
            </a:r>
            <a:r>
              <a:rPr lang="en-US" sz="3800" dirty="0"/>
              <a:t> </a:t>
            </a:r>
            <a:r>
              <a:rPr lang="en-US" sz="3800" dirty="0" err="1"/>
              <a:t>tedarik</a:t>
            </a:r>
            <a:r>
              <a:rPr lang="en-US" sz="3800" dirty="0"/>
              <a:t> </a:t>
            </a:r>
            <a:r>
              <a:rPr lang="en-US" sz="3800" dirty="0" err="1"/>
              <a:t>ve</a:t>
            </a:r>
            <a:r>
              <a:rPr lang="en-US" sz="3800" dirty="0"/>
              <a:t> </a:t>
            </a:r>
            <a:r>
              <a:rPr lang="en-US" sz="3800" dirty="0" err="1"/>
              <a:t>hayat</a:t>
            </a:r>
            <a:r>
              <a:rPr lang="en-US" sz="3800" dirty="0"/>
              <a:t> </a:t>
            </a:r>
            <a:r>
              <a:rPr lang="en-US" sz="3800" dirty="0" err="1"/>
              <a:t>boyu</a:t>
            </a:r>
            <a:r>
              <a:rPr lang="en-US" sz="3800" dirty="0"/>
              <a:t> </a:t>
            </a:r>
            <a:r>
              <a:rPr lang="en-US" sz="3800" dirty="0" err="1"/>
              <a:t>destek</a:t>
            </a:r>
            <a:r>
              <a:rPr lang="en-US" sz="3800" dirty="0"/>
              <a:t> </a:t>
            </a:r>
            <a:r>
              <a:rPr lang="en-US" sz="3800" dirty="0" err="1"/>
              <a:t>anlamına</a:t>
            </a:r>
            <a:r>
              <a:rPr lang="en-US" sz="3800" dirty="0"/>
              <a:t> </a:t>
            </a:r>
            <a:r>
              <a:rPr lang="en-US" sz="3800" dirty="0" err="1"/>
              <a:t>gelen</a:t>
            </a:r>
            <a:r>
              <a:rPr lang="en-US" sz="3800" dirty="0"/>
              <a:t> </a:t>
            </a:r>
            <a:r>
              <a:rPr lang="en-US" sz="3800" dirty="0" err="1"/>
              <a:t>önceleri</a:t>
            </a:r>
            <a:r>
              <a:rPr lang="en-US" sz="3800" dirty="0"/>
              <a:t> "Continuous acquisition and life-cycle support" </a:t>
            </a:r>
            <a:r>
              <a:rPr lang="en-US" sz="3800" dirty="0" err="1"/>
              <a:t>teriminin</a:t>
            </a:r>
            <a:r>
              <a:rPr lang="en-US" sz="3800" dirty="0"/>
              <a:t> </a:t>
            </a:r>
            <a:r>
              <a:rPr lang="en-US" sz="3800" dirty="0" err="1"/>
              <a:t>baş</a:t>
            </a:r>
            <a:r>
              <a:rPr lang="en-US" sz="3800" dirty="0"/>
              <a:t> </a:t>
            </a:r>
            <a:r>
              <a:rPr lang="en-US" sz="3800" dirty="0" err="1"/>
              <a:t>harflerinden</a:t>
            </a:r>
            <a:r>
              <a:rPr lang="en-US" sz="3800" dirty="0"/>
              <a:t> </a:t>
            </a:r>
            <a:r>
              <a:rPr lang="en-US" sz="3800" dirty="0" err="1"/>
              <a:t>oluşan</a:t>
            </a:r>
            <a:r>
              <a:rPr lang="en-US" sz="3800" dirty="0"/>
              <a:t>. </a:t>
            </a:r>
            <a:r>
              <a:rPr lang="en-US" sz="3800" dirty="0" err="1"/>
              <a:t>Sonraları</a:t>
            </a:r>
            <a:r>
              <a:rPr lang="en-US" sz="3800" dirty="0"/>
              <a:t> </a:t>
            </a:r>
            <a:r>
              <a:rPr lang="en-US" sz="3800" dirty="0" err="1"/>
              <a:t>aynı</a:t>
            </a:r>
            <a:r>
              <a:rPr lang="en-US" sz="3800" dirty="0"/>
              <a:t> </a:t>
            </a:r>
            <a:r>
              <a:rPr lang="en-US" sz="3800" dirty="0" err="1"/>
              <a:t>tabirin</a:t>
            </a:r>
            <a:r>
              <a:rPr lang="en-US" sz="3800" dirty="0"/>
              <a:t> </a:t>
            </a:r>
            <a:r>
              <a:rPr lang="en-US" sz="3800" dirty="0" err="1"/>
              <a:t>açılımı</a:t>
            </a:r>
            <a:r>
              <a:rPr lang="en-US" sz="3800" dirty="0"/>
              <a:t> "Computer-aided acquisition and logistic support" </a:t>
            </a:r>
            <a:r>
              <a:rPr lang="en-US" sz="3800" dirty="0" err="1"/>
              <a:t>şeklinde</a:t>
            </a:r>
            <a:r>
              <a:rPr lang="en-US" sz="3800" dirty="0"/>
              <a:t> </a:t>
            </a:r>
            <a:r>
              <a:rPr lang="en-US" sz="3800" dirty="0" err="1"/>
              <a:t>değişikliğe</a:t>
            </a:r>
            <a:r>
              <a:rPr lang="en-US" sz="3800" dirty="0"/>
              <a:t> </a:t>
            </a:r>
            <a:r>
              <a:rPr lang="en-US" sz="3800" dirty="0" err="1"/>
              <a:t>uğramıştır</a:t>
            </a:r>
            <a:r>
              <a:rPr lang="en-US" sz="3800" dirty="0"/>
              <a:t>.</a:t>
            </a:r>
            <a:endParaRPr lang="tr-TR" sz="3800" dirty="0"/>
          </a:p>
          <a:p>
            <a:r>
              <a:rPr lang="en-US" sz="3800" dirty="0"/>
              <a:t>CALS </a:t>
            </a:r>
            <a:r>
              <a:rPr lang="en-US" sz="3800" dirty="0" err="1"/>
              <a:t>tanım</a:t>
            </a:r>
            <a:r>
              <a:rPr lang="en-US" sz="3800" dirty="0"/>
              <a:t> </a:t>
            </a:r>
            <a:r>
              <a:rPr lang="en-US" sz="3800" dirty="0" err="1"/>
              <a:t>olarak</a:t>
            </a:r>
            <a:r>
              <a:rPr lang="en-US" sz="3800" dirty="0"/>
              <a:t> </a:t>
            </a:r>
            <a:r>
              <a:rPr lang="en-US" sz="3800" dirty="0" err="1"/>
              <a:t>mevcut</a:t>
            </a:r>
            <a:r>
              <a:rPr lang="en-US" sz="3800" dirty="0"/>
              <a:t> </a:t>
            </a:r>
            <a:r>
              <a:rPr lang="en-US" sz="3800" dirty="0" err="1"/>
              <a:t>savunma</a:t>
            </a:r>
            <a:r>
              <a:rPr lang="en-US" sz="3800" dirty="0"/>
              <a:t> </a:t>
            </a:r>
            <a:r>
              <a:rPr lang="en-US" sz="3800" dirty="0" err="1"/>
              <a:t>teçhizatı</a:t>
            </a:r>
            <a:r>
              <a:rPr lang="en-US" sz="3800" dirty="0"/>
              <a:t> </a:t>
            </a:r>
            <a:r>
              <a:rPr lang="en-US" sz="3800" dirty="0" err="1"/>
              <a:t>ile</a:t>
            </a:r>
            <a:r>
              <a:rPr lang="en-US" sz="3800" dirty="0"/>
              <a:t> </a:t>
            </a:r>
            <a:r>
              <a:rPr lang="en-US" sz="3800" dirty="0" err="1"/>
              <a:t>ilgili</a:t>
            </a:r>
            <a:r>
              <a:rPr lang="en-US" sz="3800" dirty="0"/>
              <a:t> </a:t>
            </a:r>
            <a:r>
              <a:rPr lang="en-US" sz="3800" dirty="0" err="1"/>
              <a:t>kağıt</a:t>
            </a:r>
            <a:r>
              <a:rPr lang="en-US" sz="3800" dirty="0"/>
              <a:t> </a:t>
            </a:r>
            <a:r>
              <a:rPr lang="en-US" sz="3800" dirty="0" err="1"/>
              <a:t>yoğunluklu</a:t>
            </a:r>
            <a:r>
              <a:rPr lang="en-US" sz="3800" dirty="0"/>
              <a:t> </a:t>
            </a:r>
            <a:r>
              <a:rPr lang="en-US" sz="3800" dirty="0" err="1"/>
              <a:t>dizayn</a:t>
            </a:r>
            <a:r>
              <a:rPr lang="en-US" sz="3800" dirty="0"/>
              <a:t>, </a:t>
            </a:r>
            <a:r>
              <a:rPr lang="en-US" sz="3800" dirty="0" err="1"/>
              <a:t>üretim</a:t>
            </a:r>
            <a:r>
              <a:rPr lang="en-US" sz="3800" dirty="0"/>
              <a:t>, </a:t>
            </a:r>
            <a:r>
              <a:rPr lang="en-US" sz="3800" dirty="0" err="1"/>
              <a:t>lojistik</a:t>
            </a:r>
            <a:r>
              <a:rPr lang="en-US" sz="3800" dirty="0"/>
              <a:t> </a:t>
            </a:r>
            <a:r>
              <a:rPr lang="en-US" sz="3800" dirty="0" err="1"/>
              <a:t>destek</a:t>
            </a:r>
            <a:r>
              <a:rPr lang="en-US" sz="3800" dirty="0"/>
              <a:t> </a:t>
            </a:r>
            <a:r>
              <a:rPr lang="en-US" sz="3800" dirty="0" err="1"/>
              <a:t>ve</a:t>
            </a:r>
            <a:r>
              <a:rPr lang="en-US" sz="3800" dirty="0"/>
              <a:t> </a:t>
            </a:r>
            <a:r>
              <a:rPr lang="en-US" sz="3800" dirty="0" err="1"/>
              <a:t>ürün</a:t>
            </a:r>
            <a:r>
              <a:rPr lang="en-US" sz="3800" dirty="0"/>
              <a:t> </a:t>
            </a:r>
            <a:r>
              <a:rPr lang="en-US" sz="3800" dirty="0" err="1"/>
              <a:t>geliştirme</a:t>
            </a:r>
            <a:r>
              <a:rPr lang="en-US" sz="3800" dirty="0"/>
              <a:t> </a:t>
            </a:r>
            <a:r>
              <a:rPr lang="en-US" sz="3800" dirty="0" err="1"/>
              <a:t>işlemlerinden</a:t>
            </a:r>
            <a:r>
              <a:rPr lang="en-US" sz="3800" dirty="0"/>
              <a:t>; </a:t>
            </a:r>
            <a:r>
              <a:rPr lang="en-US" sz="3800" dirty="0" err="1"/>
              <a:t>bilgilerin</a:t>
            </a:r>
            <a:r>
              <a:rPr lang="en-US" sz="3800" dirty="0"/>
              <a:t> belli </a:t>
            </a:r>
            <a:r>
              <a:rPr lang="en-US" sz="3800" dirty="0" err="1"/>
              <a:t>standartlara</a:t>
            </a:r>
            <a:r>
              <a:rPr lang="en-US" sz="3800" dirty="0"/>
              <a:t> </a:t>
            </a:r>
            <a:r>
              <a:rPr lang="en-US" sz="3800" dirty="0" err="1"/>
              <a:t>göre</a:t>
            </a:r>
            <a:r>
              <a:rPr lang="en-US" sz="3800" dirty="0"/>
              <a:t> </a:t>
            </a:r>
            <a:r>
              <a:rPr lang="en-US" sz="3800" dirty="0" err="1"/>
              <a:t>yapılanmasını</a:t>
            </a:r>
            <a:r>
              <a:rPr lang="en-US" sz="3800" dirty="0"/>
              <a:t>, </a:t>
            </a:r>
            <a:r>
              <a:rPr lang="en-US" sz="3800" dirty="0" err="1"/>
              <a:t>yönetilmesini</a:t>
            </a:r>
            <a:r>
              <a:rPr lang="en-US" sz="3800" dirty="0"/>
              <a:t> </a:t>
            </a:r>
            <a:r>
              <a:rPr lang="en-US" sz="3800" dirty="0" err="1"/>
              <a:t>ve</a:t>
            </a:r>
            <a:r>
              <a:rPr lang="en-US" sz="3800" dirty="0"/>
              <a:t> </a:t>
            </a:r>
            <a:r>
              <a:rPr lang="en-US" sz="3800" dirty="0" err="1"/>
              <a:t>bilgisayar</a:t>
            </a:r>
            <a:r>
              <a:rPr lang="en-US" sz="3800" dirty="0"/>
              <a:t> </a:t>
            </a:r>
            <a:r>
              <a:rPr lang="en-US" sz="3800" dirty="0" err="1"/>
              <a:t>ortamında</a:t>
            </a:r>
            <a:r>
              <a:rPr lang="en-US" sz="3800" dirty="0"/>
              <a:t> </a:t>
            </a:r>
            <a:r>
              <a:rPr lang="en-US" sz="3800" dirty="0" err="1"/>
              <a:t>tesis</a:t>
            </a:r>
            <a:r>
              <a:rPr lang="en-US" sz="3800" dirty="0"/>
              <a:t> </a:t>
            </a:r>
            <a:r>
              <a:rPr lang="en-US" sz="3800" dirty="0" err="1"/>
              <a:t>edilecek</a:t>
            </a:r>
            <a:r>
              <a:rPr lang="en-US" sz="3800" dirty="0"/>
              <a:t> </a:t>
            </a:r>
            <a:r>
              <a:rPr lang="en-US" sz="3800" dirty="0" err="1"/>
              <a:t>bir</a:t>
            </a:r>
            <a:r>
              <a:rPr lang="en-US" sz="3800" dirty="0"/>
              <a:t> </a:t>
            </a:r>
            <a:r>
              <a:rPr lang="en-US" sz="3800" dirty="0" err="1"/>
              <a:t>organizasyon</a:t>
            </a:r>
            <a:r>
              <a:rPr lang="en-US" sz="3800" dirty="0"/>
              <a:t> </a:t>
            </a:r>
            <a:r>
              <a:rPr lang="en-US" sz="3800" dirty="0" err="1"/>
              <a:t>çerçevesinde</a:t>
            </a:r>
            <a:r>
              <a:rPr lang="en-US" sz="3800" dirty="0"/>
              <a:t> </a:t>
            </a:r>
            <a:r>
              <a:rPr lang="en-US" sz="3800" dirty="0" err="1"/>
              <a:t>çok</a:t>
            </a:r>
            <a:r>
              <a:rPr lang="en-US" sz="3800" dirty="0"/>
              <a:t> </a:t>
            </a:r>
            <a:r>
              <a:rPr lang="en-US" sz="3800" dirty="0" err="1"/>
              <a:t>sayıda</a:t>
            </a:r>
            <a:r>
              <a:rPr lang="en-US" sz="3800" dirty="0"/>
              <a:t> </a:t>
            </a:r>
            <a:r>
              <a:rPr lang="en-US" sz="3800" dirty="0" err="1"/>
              <a:t>kullanıcıya</a:t>
            </a:r>
            <a:r>
              <a:rPr lang="en-US" sz="3800" dirty="0"/>
              <a:t> </a:t>
            </a:r>
            <a:r>
              <a:rPr lang="en-US" sz="3800" dirty="0" err="1"/>
              <a:t>dağıtılmasını</a:t>
            </a:r>
            <a:r>
              <a:rPr lang="en-US" sz="3800" dirty="0"/>
              <a:t> </a:t>
            </a:r>
            <a:r>
              <a:rPr lang="en-US" sz="3800" dirty="0" err="1"/>
              <a:t>sağlayacak</a:t>
            </a:r>
            <a:r>
              <a:rPr lang="en-US" sz="3800" dirty="0"/>
              <a:t>, </a:t>
            </a:r>
            <a:r>
              <a:rPr lang="en-US" sz="3800" dirty="0" err="1"/>
              <a:t>yüksek</a:t>
            </a:r>
            <a:r>
              <a:rPr lang="en-US" sz="3800" dirty="0"/>
              <a:t> </a:t>
            </a:r>
            <a:r>
              <a:rPr lang="en-US" sz="3800" dirty="0" err="1"/>
              <a:t>otomasyona</a:t>
            </a:r>
            <a:r>
              <a:rPr lang="en-US" sz="3800" dirty="0"/>
              <a:t> </a:t>
            </a:r>
            <a:r>
              <a:rPr lang="en-US" sz="3800" dirty="0" err="1"/>
              <a:t>ve</a:t>
            </a:r>
            <a:r>
              <a:rPr lang="en-US" sz="3800" dirty="0"/>
              <a:t> </a:t>
            </a:r>
            <a:r>
              <a:rPr lang="en-US" sz="3800" dirty="0" err="1"/>
              <a:t>entegrasyona</a:t>
            </a:r>
            <a:r>
              <a:rPr lang="en-US" sz="3800" dirty="0"/>
              <a:t> </a:t>
            </a:r>
            <a:r>
              <a:rPr lang="en-US" sz="3800" dirty="0" err="1"/>
              <a:t>geçişi</a:t>
            </a:r>
            <a:r>
              <a:rPr lang="en-US" sz="3800" dirty="0"/>
              <a:t> </a:t>
            </a:r>
            <a:r>
              <a:rPr lang="en-US" sz="3800" dirty="0" err="1"/>
              <a:t>ön</a:t>
            </a:r>
            <a:r>
              <a:rPr lang="en-US" sz="3800" dirty="0"/>
              <a:t> </a:t>
            </a:r>
            <a:r>
              <a:rPr lang="en-US" sz="3800" dirty="0" err="1"/>
              <a:t>gören</a:t>
            </a:r>
            <a:r>
              <a:rPr lang="en-US" sz="3800" dirty="0"/>
              <a:t> </a:t>
            </a:r>
            <a:r>
              <a:rPr lang="en-US" sz="3800" dirty="0" err="1"/>
              <a:t>bir</a:t>
            </a:r>
            <a:r>
              <a:rPr lang="en-US" sz="3800" dirty="0"/>
              <a:t> </a:t>
            </a:r>
            <a:r>
              <a:rPr lang="en-US" sz="3800" dirty="0" err="1"/>
              <a:t>lojistik</a:t>
            </a:r>
            <a:r>
              <a:rPr lang="en-US" sz="3800" dirty="0"/>
              <a:t> </a:t>
            </a:r>
            <a:r>
              <a:rPr lang="en-US" sz="3800" dirty="0" err="1"/>
              <a:t>sistem</a:t>
            </a:r>
            <a:r>
              <a:rPr lang="en-US" sz="3800" dirty="0"/>
              <a:t> </a:t>
            </a:r>
            <a:r>
              <a:rPr lang="en-US" sz="3800" dirty="0" err="1"/>
              <a:t>stratejisidir</a:t>
            </a:r>
            <a:r>
              <a:rPr lang="en-US" sz="3800" dirty="0"/>
              <a:t>.</a:t>
            </a:r>
            <a:endParaRPr lang="tr-TR" sz="3800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tr-TR" sz="4400" b="1" dirty="0" smtClean="0"/>
              <a:t>1.4.</a:t>
            </a:r>
            <a:r>
              <a:rPr lang="en-US" sz="4400" b="1" dirty="0" err="1" smtClean="0"/>
              <a:t>Lojistikle</a:t>
            </a:r>
            <a:r>
              <a:rPr lang="en-US" sz="4400" b="1" dirty="0" smtClean="0"/>
              <a:t> </a:t>
            </a:r>
            <a:r>
              <a:rPr lang="en-US" sz="4400" b="1" dirty="0" err="1"/>
              <a:t>İlintili</a:t>
            </a:r>
            <a:r>
              <a:rPr lang="en-US" sz="4400" b="1" dirty="0"/>
              <a:t> </a:t>
            </a:r>
            <a:r>
              <a:rPr lang="en-US" sz="4400" b="1" dirty="0" err="1"/>
              <a:t>Kavramlar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2">
              <a:buNone/>
            </a:pPr>
            <a:r>
              <a:rPr lang="tr-TR" sz="4200" b="1" dirty="0" smtClean="0"/>
              <a:t>1.4.5 </a:t>
            </a:r>
            <a:r>
              <a:rPr lang="en-US" sz="4200" b="1" dirty="0" smtClean="0"/>
              <a:t>MRP </a:t>
            </a:r>
            <a:r>
              <a:rPr lang="en-US" sz="4200" b="1" dirty="0"/>
              <a:t>I (</a:t>
            </a:r>
            <a:r>
              <a:rPr lang="en-US" sz="4200" b="1" dirty="0" err="1"/>
              <a:t>Malzeme</a:t>
            </a:r>
            <a:r>
              <a:rPr lang="en-US" sz="4200" b="1" dirty="0"/>
              <a:t> </a:t>
            </a:r>
            <a:r>
              <a:rPr lang="en-US" sz="4200" b="1" dirty="0" err="1"/>
              <a:t>İhtiyaç</a:t>
            </a:r>
            <a:r>
              <a:rPr lang="en-US" sz="4200" b="1" dirty="0"/>
              <a:t> </a:t>
            </a:r>
            <a:r>
              <a:rPr lang="en-US" sz="4200" b="1" dirty="0" err="1"/>
              <a:t>Planlaması</a:t>
            </a:r>
            <a:r>
              <a:rPr lang="en-US" sz="4200" b="1" dirty="0"/>
              <a:t>)</a:t>
            </a:r>
            <a:endParaRPr lang="tr-TR" sz="4200" b="1" dirty="0"/>
          </a:p>
          <a:p>
            <a:r>
              <a:rPr lang="en-US" dirty="0" err="1"/>
              <a:t>Malzeme</a:t>
            </a:r>
            <a:r>
              <a:rPr lang="en-US" dirty="0"/>
              <a:t> </a:t>
            </a:r>
            <a:r>
              <a:rPr lang="en-US" dirty="0" err="1"/>
              <a:t>ihtiyaç</a:t>
            </a:r>
            <a:r>
              <a:rPr lang="en-US" dirty="0"/>
              <a:t> </a:t>
            </a:r>
            <a:r>
              <a:rPr lang="en-US" dirty="0" err="1"/>
              <a:t>planlaması</a:t>
            </a:r>
            <a:r>
              <a:rPr lang="en-US" dirty="0"/>
              <a:t> </a:t>
            </a:r>
            <a:r>
              <a:rPr lang="en-US" dirty="0" err="1"/>
              <a:t>kavramının</a:t>
            </a:r>
            <a:r>
              <a:rPr lang="en-US" dirty="0"/>
              <a:t> </a:t>
            </a:r>
            <a:r>
              <a:rPr lang="en-US" dirty="0" err="1"/>
              <a:t>İngilizce</a:t>
            </a:r>
            <a:r>
              <a:rPr lang="en-US" dirty="0"/>
              <a:t> </a:t>
            </a:r>
            <a:r>
              <a:rPr lang="en-US" dirty="0" err="1"/>
              <a:t>karşılığı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"Material requirement planning" </a:t>
            </a:r>
            <a:r>
              <a:rPr lang="en-US" dirty="0" err="1"/>
              <a:t>kavramının</a:t>
            </a:r>
            <a:r>
              <a:rPr lang="en-US" dirty="0"/>
              <a:t> </a:t>
            </a:r>
            <a:r>
              <a:rPr lang="en-US" dirty="0" err="1"/>
              <a:t>baş</a:t>
            </a:r>
            <a:r>
              <a:rPr lang="en-US" dirty="0"/>
              <a:t> </a:t>
            </a:r>
            <a:r>
              <a:rPr lang="en-US" dirty="0" err="1"/>
              <a:t>harfleri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anılır</a:t>
            </a:r>
            <a:r>
              <a:rPr lang="en-US" dirty="0"/>
              <a:t>. 1960'Iı </a:t>
            </a:r>
            <a:r>
              <a:rPr lang="en-US" dirty="0" err="1"/>
              <a:t>yıllarda</a:t>
            </a:r>
            <a:r>
              <a:rPr lang="en-US" dirty="0"/>
              <a:t> </a:t>
            </a:r>
            <a:r>
              <a:rPr lang="en-US" dirty="0" err="1"/>
              <a:t>bilgisayarların</a:t>
            </a:r>
            <a:r>
              <a:rPr lang="en-US" dirty="0"/>
              <a:t> </a:t>
            </a:r>
            <a:r>
              <a:rPr lang="en-US" dirty="0" err="1"/>
              <a:t>ticari</a:t>
            </a:r>
            <a:r>
              <a:rPr lang="en-US" dirty="0"/>
              <a:t> </a:t>
            </a:r>
            <a:r>
              <a:rPr lang="en-US" dirty="0" err="1"/>
              <a:t>işletmelerde</a:t>
            </a:r>
            <a:r>
              <a:rPr lang="en-US" dirty="0"/>
              <a:t> </a:t>
            </a:r>
            <a:r>
              <a:rPr lang="en-US" dirty="0" err="1"/>
              <a:t>yaygınlaşmaya</a:t>
            </a:r>
            <a:r>
              <a:rPr lang="en-US" dirty="0"/>
              <a:t> </a:t>
            </a:r>
            <a:r>
              <a:rPr lang="en-US" dirty="0" err="1"/>
              <a:t>başlaması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ilk </a:t>
            </a:r>
            <a:r>
              <a:rPr lang="en-US" dirty="0" err="1"/>
              <a:t>kurumsal</a:t>
            </a:r>
            <a:r>
              <a:rPr lang="en-US" dirty="0"/>
              <a:t>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yönetim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, </a:t>
            </a:r>
            <a:r>
              <a:rPr lang="en-US" dirty="0" err="1"/>
              <a:t>malzeme</a:t>
            </a:r>
            <a:r>
              <a:rPr lang="en-US" dirty="0"/>
              <a:t> </a:t>
            </a:r>
            <a:r>
              <a:rPr lang="en-US" dirty="0" err="1"/>
              <a:t>ihtiyaç</a:t>
            </a:r>
            <a:r>
              <a:rPr lang="en-US" dirty="0"/>
              <a:t> </a:t>
            </a:r>
            <a:r>
              <a:rPr lang="en-US" dirty="0" err="1"/>
              <a:t>planlaması</a:t>
            </a:r>
            <a:r>
              <a:rPr lang="en-US" dirty="0"/>
              <a:t> MRP </a:t>
            </a:r>
            <a:r>
              <a:rPr lang="en-US" dirty="0" err="1"/>
              <a:t>yazılımları</a:t>
            </a:r>
            <a:r>
              <a:rPr lang="en-US" dirty="0"/>
              <a:t> </a:t>
            </a:r>
            <a:r>
              <a:rPr lang="en-US" dirty="0" err="1"/>
              <a:t>kullanılmaya</a:t>
            </a:r>
            <a:r>
              <a:rPr lang="en-US" dirty="0"/>
              <a:t> </a:t>
            </a:r>
            <a:r>
              <a:rPr lang="en-US" dirty="0" err="1"/>
              <a:t>başladı</a:t>
            </a:r>
            <a:r>
              <a:rPr lang="en-US" dirty="0"/>
              <a:t>. </a:t>
            </a:r>
            <a:r>
              <a:rPr lang="en-US" dirty="0" err="1"/>
              <a:t>İlk</a:t>
            </a:r>
            <a:r>
              <a:rPr lang="en-US" dirty="0"/>
              <a:t> MRP </a:t>
            </a:r>
            <a:r>
              <a:rPr lang="en-US" dirty="0" err="1"/>
              <a:t>yazılımı</a:t>
            </a:r>
            <a:r>
              <a:rPr lang="en-US" dirty="0"/>
              <a:t> IBM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geliştirilmiştir</a:t>
            </a:r>
            <a:r>
              <a:rPr lang="en-US" dirty="0"/>
              <a:t>. </a:t>
            </a:r>
            <a:r>
              <a:rPr lang="en-US" dirty="0" err="1"/>
              <a:t>Ürün</a:t>
            </a:r>
            <a:r>
              <a:rPr lang="en-US" dirty="0"/>
              <a:t> </a:t>
            </a:r>
            <a:r>
              <a:rPr lang="en-US" dirty="0" err="1"/>
              <a:t>ağaçlarını</a:t>
            </a:r>
            <a:r>
              <a:rPr lang="en-US" dirty="0"/>
              <a:t>, </a:t>
            </a:r>
            <a:r>
              <a:rPr lang="en-US" dirty="0" err="1"/>
              <a:t>stok</a:t>
            </a:r>
            <a:r>
              <a:rPr lang="en-US" dirty="0"/>
              <a:t> </a:t>
            </a:r>
            <a:r>
              <a:rPr lang="en-US" dirty="0" err="1"/>
              <a:t>bilgilerini</a:t>
            </a:r>
            <a:r>
              <a:rPr lang="en-US" dirty="0"/>
              <a:t>, </a:t>
            </a:r>
            <a:r>
              <a:rPr lang="en-US" dirty="0" err="1"/>
              <a:t>sipariş</a:t>
            </a:r>
            <a:r>
              <a:rPr lang="en-US" dirty="0"/>
              <a:t> </a:t>
            </a:r>
            <a:r>
              <a:rPr lang="en-US" dirty="0" err="1"/>
              <a:t>bilgilerini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ana</a:t>
            </a:r>
            <a:r>
              <a:rPr lang="en-US" dirty="0"/>
              <a:t>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çizelgesini</a:t>
            </a:r>
            <a:r>
              <a:rPr lang="en-US" dirty="0"/>
              <a:t> </a:t>
            </a:r>
            <a:r>
              <a:rPr lang="en-US" dirty="0" err="1"/>
              <a:t>kullanarak</a:t>
            </a:r>
            <a:r>
              <a:rPr lang="en-US" dirty="0"/>
              <a:t> </a:t>
            </a:r>
            <a:r>
              <a:rPr lang="en-US" dirty="0" err="1"/>
              <a:t>malzeme</a:t>
            </a:r>
            <a:r>
              <a:rPr lang="en-US" dirty="0"/>
              <a:t> </a:t>
            </a:r>
            <a:r>
              <a:rPr lang="en-US" dirty="0" err="1"/>
              <a:t>ihtiyaçlarını</a:t>
            </a:r>
            <a:r>
              <a:rPr lang="en-US" dirty="0"/>
              <a:t> </a:t>
            </a:r>
            <a:r>
              <a:rPr lang="en-US" dirty="0" err="1"/>
              <a:t>hesaplamak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hesaplama</a:t>
            </a:r>
            <a:r>
              <a:rPr lang="en-US" dirty="0"/>
              <a:t> </a:t>
            </a:r>
            <a:r>
              <a:rPr lang="en-US" dirty="0" err="1"/>
              <a:t>yöntemidir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3191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sz="4000" b="1" dirty="0" smtClean="0"/>
              <a:t>1.4. </a:t>
            </a:r>
            <a:r>
              <a:rPr lang="en-US" sz="4000" b="1" dirty="0" err="1" smtClean="0"/>
              <a:t>Lojistikle</a:t>
            </a:r>
            <a:r>
              <a:rPr lang="en-US" sz="4000" b="1" dirty="0" smtClean="0"/>
              <a:t> </a:t>
            </a:r>
            <a:r>
              <a:rPr lang="en-US" sz="4000" b="1" dirty="0" err="1"/>
              <a:t>İlintili</a:t>
            </a:r>
            <a:r>
              <a:rPr lang="en-US" sz="4000" b="1" dirty="0"/>
              <a:t> </a:t>
            </a:r>
            <a:r>
              <a:rPr lang="en-US" sz="4000" b="1" dirty="0" err="1"/>
              <a:t>Kavramlar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2">
              <a:buNone/>
            </a:pPr>
            <a:r>
              <a:rPr lang="tr-TR" sz="5100" b="1" dirty="0" smtClean="0"/>
              <a:t>1.4.6. </a:t>
            </a:r>
            <a:r>
              <a:rPr lang="en-US" sz="5100" b="1" dirty="0" smtClean="0"/>
              <a:t>MRP </a:t>
            </a:r>
            <a:r>
              <a:rPr lang="en-US" sz="5100" b="1" dirty="0"/>
              <a:t>II (</a:t>
            </a:r>
            <a:r>
              <a:rPr lang="en-US" sz="5100" b="1" dirty="0" err="1"/>
              <a:t>Üretim</a:t>
            </a:r>
            <a:r>
              <a:rPr lang="en-US" sz="5100" b="1" dirty="0"/>
              <a:t> </a:t>
            </a:r>
            <a:r>
              <a:rPr lang="en-US" sz="5100" b="1" dirty="0" err="1"/>
              <a:t>Kaynakları</a:t>
            </a:r>
            <a:r>
              <a:rPr lang="en-US" sz="5100" b="1" dirty="0"/>
              <a:t> </a:t>
            </a:r>
            <a:r>
              <a:rPr lang="en-US" sz="5100" b="1" dirty="0" err="1"/>
              <a:t>Planlaması</a:t>
            </a:r>
            <a:r>
              <a:rPr lang="en-US" sz="5100" b="1" dirty="0"/>
              <a:t>)</a:t>
            </a:r>
            <a:endParaRPr lang="tr-TR" sz="5100" b="1" dirty="0"/>
          </a:p>
          <a:p>
            <a:r>
              <a:rPr lang="en-US" sz="3400" dirty="0" err="1"/>
              <a:t>Üretim</a:t>
            </a:r>
            <a:r>
              <a:rPr lang="en-US" sz="3400" dirty="0"/>
              <a:t> </a:t>
            </a:r>
            <a:r>
              <a:rPr lang="en-US" sz="3400" dirty="0" err="1"/>
              <a:t>kaynakları</a:t>
            </a:r>
            <a:r>
              <a:rPr lang="en-US" sz="3400" dirty="0"/>
              <a:t> </a:t>
            </a:r>
            <a:r>
              <a:rPr lang="en-US" sz="3400" dirty="0" err="1"/>
              <a:t>planlaması</a:t>
            </a:r>
            <a:r>
              <a:rPr lang="en-US" sz="3400" dirty="0"/>
              <a:t> </a:t>
            </a:r>
            <a:r>
              <a:rPr lang="en-US" sz="3400" dirty="0" err="1"/>
              <a:t>kavramının</a:t>
            </a:r>
            <a:r>
              <a:rPr lang="en-US" sz="3400" dirty="0"/>
              <a:t> </a:t>
            </a:r>
            <a:r>
              <a:rPr lang="en-US" sz="3400" dirty="0" err="1"/>
              <a:t>İngilizce</a:t>
            </a:r>
            <a:r>
              <a:rPr lang="en-US" sz="3400" dirty="0"/>
              <a:t> </a:t>
            </a:r>
            <a:r>
              <a:rPr lang="en-US" sz="3400" dirty="0" err="1"/>
              <a:t>karşılığı</a:t>
            </a:r>
            <a:r>
              <a:rPr lang="en-US" sz="3400" dirty="0"/>
              <a:t> </a:t>
            </a:r>
            <a:r>
              <a:rPr lang="en-US" sz="3400" dirty="0" err="1"/>
              <a:t>olan</a:t>
            </a:r>
            <a:r>
              <a:rPr lang="en-US" sz="3400" dirty="0"/>
              <a:t> "Manufacturing resource planning" </a:t>
            </a:r>
            <a:r>
              <a:rPr lang="en-US" sz="3400" dirty="0" err="1"/>
              <a:t>kavramının</a:t>
            </a:r>
            <a:r>
              <a:rPr lang="en-US" sz="3400" dirty="0"/>
              <a:t> </a:t>
            </a:r>
            <a:r>
              <a:rPr lang="en-US" sz="3400" dirty="0" err="1"/>
              <a:t>baş</a:t>
            </a:r>
            <a:r>
              <a:rPr lang="en-US" sz="3400" dirty="0"/>
              <a:t> </a:t>
            </a:r>
            <a:r>
              <a:rPr lang="en-US" sz="3400" dirty="0" err="1"/>
              <a:t>harfleri</a:t>
            </a:r>
            <a:r>
              <a:rPr lang="en-US" sz="3400" dirty="0"/>
              <a:t> </a:t>
            </a:r>
            <a:r>
              <a:rPr lang="en-US" sz="3400" dirty="0" err="1"/>
              <a:t>ile</a:t>
            </a:r>
            <a:r>
              <a:rPr lang="en-US" sz="3400" dirty="0"/>
              <a:t> </a:t>
            </a:r>
            <a:r>
              <a:rPr lang="en-US" sz="3400" dirty="0" err="1"/>
              <a:t>anılır</a:t>
            </a:r>
            <a:r>
              <a:rPr lang="en-US" sz="3400" dirty="0"/>
              <a:t>. </a:t>
            </a:r>
            <a:r>
              <a:rPr lang="en-US" sz="3400" dirty="0" err="1"/>
              <a:t>Malzeme</a:t>
            </a:r>
            <a:r>
              <a:rPr lang="en-US" sz="3400" dirty="0"/>
              <a:t> </a:t>
            </a:r>
            <a:r>
              <a:rPr lang="en-US" sz="3400" dirty="0" err="1"/>
              <a:t>ihtiyaç</a:t>
            </a:r>
            <a:r>
              <a:rPr lang="en-US" sz="3400" dirty="0"/>
              <a:t> </a:t>
            </a:r>
            <a:r>
              <a:rPr lang="en-US" sz="3400" dirty="0" err="1"/>
              <a:t>planlaması</a:t>
            </a:r>
            <a:r>
              <a:rPr lang="en-US" sz="3400" dirty="0"/>
              <a:t> </a:t>
            </a:r>
            <a:r>
              <a:rPr lang="en-US" sz="3400" dirty="0" err="1"/>
              <a:t>kavramının</a:t>
            </a:r>
            <a:r>
              <a:rPr lang="en-US" sz="3400" dirty="0"/>
              <a:t> </a:t>
            </a:r>
            <a:r>
              <a:rPr lang="en-US" sz="3400" dirty="0" err="1"/>
              <a:t>İngilizcesi</a:t>
            </a:r>
            <a:r>
              <a:rPr lang="en-US" sz="3400" dirty="0"/>
              <a:t> </a:t>
            </a:r>
            <a:r>
              <a:rPr lang="en-US" sz="3400" dirty="0" err="1"/>
              <a:t>ile</a:t>
            </a:r>
            <a:r>
              <a:rPr lang="en-US" sz="3400" dirty="0"/>
              <a:t> </a:t>
            </a:r>
            <a:r>
              <a:rPr lang="en-US" sz="3400" dirty="0" err="1"/>
              <a:t>aynı</a:t>
            </a:r>
            <a:r>
              <a:rPr lang="en-US" sz="3400" dirty="0"/>
              <a:t> </a:t>
            </a:r>
            <a:r>
              <a:rPr lang="en-US" sz="3400" dirty="0" err="1"/>
              <a:t>başharfleri</a:t>
            </a:r>
            <a:r>
              <a:rPr lang="en-US" sz="3400" dirty="0"/>
              <a:t> </a:t>
            </a:r>
            <a:r>
              <a:rPr lang="en-US" sz="3400" dirty="0" err="1"/>
              <a:t>taşıdığından</a:t>
            </a:r>
            <a:r>
              <a:rPr lang="en-US" sz="3400" dirty="0"/>
              <a:t> I </a:t>
            </a:r>
            <a:r>
              <a:rPr lang="en-US" sz="3400" dirty="0" err="1"/>
              <a:t>ve</a:t>
            </a:r>
            <a:r>
              <a:rPr lang="en-US" sz="3400" dirty="0"/>
              <a:t> II </a:t>
            </a:r>
            <a:r>
              <a:rPr lang="en-US" sz="3400" dirty="0" err="1"/>
              <a:t>rakamlarının</a:t>
            </a:r>
            <a:r>
              <a:rPr lang="en-US" sz="3400" dirty="0"/>
              <a:t> </a:t>
            </a:r>
            <a:r>
              <a:rPr lang="en-US" sz="3400" dirty="0" err="1"/>
              <a:t>eklenmesi</a:t>
            </a:r>
            <a:r>
              <a:rPr lang="en-US" sz="3400" dirty="0"/>
              <a:t> </a:t>
            </a:r>
            <a:r>
              <a:rPr lang="en-US" sz="3400" dirty="0" err="1"/>
              <a:t>ile</a:t>
            </a:r>
            <a:r>
              <a:rPr lang="en-US" sz="3400" dirty="0"/>
              <a:t> </a:t>
            </a:r>
            <a:r>
              <a:rPr lang="en-US" sz="3400" dirty="0" err="1"/>
              <a:t>aralarındaki</a:t>
            </a:r>
            <a:r>
              <a:rPr lang="en-US" sz="3400" dirty="0"/>
              <a:t> </a:t>
            </a:r>
            <a:r>
              <a:rPr lang="en-US" sz="3400" dirty="0" err="1"/>
              <a:t>farklılığın</a:t>
            </a:r>
            <a:r>
              <a:rPr lang="en-US" sz="3400" dirty="0"/>
              <a:t> </a:t>
            </a:r>
            <a:r>
              <a:rPr lang="en-US" sz="3400" dirty="0" err="1"/>
              <a:t>belirlenmesi</a:t>
            </a:r>
            <a:r>
              <a:rPr lang="en-US" sz="3400" dirty="0"/>
              <a:t> </a:t>
            </a:r>
            <a:r>
              <a:rPr lang="en-US" sz="3400" dirty="0" err="1"/>
              <a:t>yoluna</a:t>
            </a:r>
            <a:r>
              <a:rPr lang="en-US" sz="3400" dirty="0"/>
              <a:t> </a:t>
            </a:r>
            <a:r>
              <a:rPr lang="en-US" sz="3400" dirty="0" err="1"/>
              <a:t>gidilmiştir</a:t>
            </a:r>
            <a:r>
              <a:rPr lang="en-US" sz="3400" dirty="0"/>
              <a:t>.</a:t>
            </a:r>
            <a:endParaRPr lang="tr-TR" sz="3400" dirty="0"/>
          </a:p>
          <a:p>
            <a:r>
              <a:rPr lang="en-US" sz="3400" dirty="0" err="1"/>
              <a:t>Önceleri</a:t>
            </a:r>
            <a:r>
              <a:rPr lang="en-US" sz="3400" dirty="0"/>
              <a:t> </a:t>
            </a:r>
            <a:r>
              <a:rPr lang="en-US" sz="3400" dirty="0" err="1"/>
              <a:t>malzeme</a:t>
            </a:r>
            <a:r>
              <a:rPr lang="en-US" sz="3400" dirty="0"/>
              <a:t> </a:t>
            </a:r>
            <a:r>
              <a:rPr lang="en-US" sz="3400" dirty="0" err="1"/>
              <a:t>akış</a:t>
            </a:r>
            <a:r>
              <a:rPr lang="en-US" sz="3400" dirty="0"/>
              <a:t> </a:t>
            </a:r>
            <a:r>
              <a:rPr lang="en-US" sz="3400" dirty="0" err="1"/>
              <a:t>biçimlerini</a:t>
            </a:r>
            <a:r>
              <a:rPr lang="en-US" sz="3400" dirty="0"/>
              <a:t> </a:t>
            </a:r>
            <a:r>
              <a:rPr lang="en-US" sz="3400" dirty="0" err="1"/>
              <a:t>ve</a:t>
            </a:r>
            <a:r>
              <a:rPr lang="en-US" sz="3400" dirty="0"/>
              <a:t> </a:t>
            </a:r>
            <a:r>
              <a:rPr lang="en-US" sz="3400" dirty="0" err="1"/>
              <a:t>stokları</a:t>
            </a:r>
            <a:r>
              <a:rPr lang="en-US" sz="3400" dirty="0"/>
              <a:t> </a:t>
            </a:r>
            <a:r>
              <a:rPr lang="en-US" sz="3400" dirty="0" err="1"/>
              <a:t>kapsayan</a:t>
            </a:r>
            <a:r>
              <a:rPr lang="en-US" sz="3400" dirty="0"/>
              <a:t> </a:t>
            </a:r>
            <a:r>
              <a:rPr lang="en-US" sz="3400" dirty="0" err="1"/>
              <a:t>sistem</a:t>
            </a:r>
            <a:r>
              <a:rPr lang="en-US" sz="3400" dirty="0"/>
              <a:t> </a:t>
            </a:r>
            <a:r>
              <a:rPr lang="en-US" sz="3400" dirty="0" err="1"/>
              <a:t>daha</a:t>
            </a:r>
            <a:r>
              <a:rPr lang="en-US" sz="3400" dirty="0"/>
              <a:t> </a:t>
            </a:r>
            <a:r>
              <a:rPr lang="en-US" sz="3400" dirty="0" err="1"/>
              <a:t>sonra</a:t>
            </a:r>
            <a:r>
              <a:rPr lang="en-US" sz="3400" dirty="0"/>
              <a:t> </a:t>
            </a:r>
            <a:r>
              <a:rPr lang="en-US" sz="3400" dirty="0" err="1"/>
              <a:t>zamanla</a:t>
            </a:r>
            <a:r>
              <a:rPr lang="en-US" sz="3400" dirty="0"/>
              <a:t> </a:t>
            </a:r>
            <a:r>
              <a:rPr lang="en-US" sz="3400" dirty="0" err="1"/>
              <a:t>gelişmiş</a:t>
            </a:r>
            <a:r>
              <a:rPr lang="en-US" sz="3400" dirty="0"/>
              <a:t> 80'1i </a:t>
            </a:r>
            <a:r>
              <a:rPr lang="en-US" sz="3400" dirty="0" err="1"/>
              <a:t>yıllarda</a:t>
            </a:r>
            <a:r>
              <a:rPr lang="en-US" sz="3400" dirty="0"/>
              <a:t> </a:t>
            </a:r>
            <a:r>
              <a:rPr lang="en-US" sz="3400" dirty="0" err="1"/>
              <a:t>üretim</a:t>
            </a:r>
            <a:r>
              <a:rPr lang="en-US" sz="3400" dirty="0"/>
              <a:t> </a:t>
            </a:r>
            <a:r>
              <a:rPr lang="en-US" sz="3400" dirty="0" err="1"/>
              <a:t>işletmelerinin</a:t>
            </a:r>
            <a:r>
              <a:rPr lang="en-US" sz="3400" dirty="0"/>
              <a:t> </a:t>
            </a:r>
            <a:r>
              <a:rPr lang="en-US" sz="3400" dirty="0" err="1"/>
              <a:t>üretim</a:t>
            </a:r>
            <a:r>
              <a:rPr lang="en-US" sz="3400" dirty="0"/>
              <a:t> </a:t>
            </a:r>
            <a:r>
              <a:rPr lang="en-US" sz="3400" dirty="0" err="1"/>
              <a:t>ile</a:t>
            </a:r>
            <a:r>
              <a:rPr lang="en-US" sz="3400" dirty="0"/>
              <a:t> </a:t>
            </a:r>
            <a:r>
              <a:rPr lang="en-US" sz="3400" dirty="0" err="1"/>
              <a:t>doğrudan</a:t>
            </a:r>
            <a:r>
              <a:rPr lang="en-US" sz="3400" dirty="0"/>
              <a:t> </a:t>
            </a:r>
            <a:r>
              <a:rPr lang="en-US" sz="3400" dirty="0" err="1"/>
              <a:t>ilintili</a:t>
            </a:r>
            <a:r>
              <a:rPr lang="en-US" sz="3400" dirty="0"/>
              <a:t> </a:t>
            </a:r>
            <a:r>
              <a:rPr lang="en-US" sz="3400" dirty="0" err="1"/>
              <a:t>faaliyetleri</a:t>
            </a:r>
            <a:r>
              <a:rPr lang="en-US" sz="3400" dirty="0"/>
              <a:t> </a:t>
            </a:r>
            <a:r>
              <a:rPr lang="en-US" sz="3400" dirty="0" err="1"/>
              <a:t>olan</a:t>
            </a:r>
            <a:r>
              <a:rPr lang="en-US" sz="3400" dirty="0"/>
              <a:t> </a:t>
            </a:r>
            <a:r>
              <a:rPr lang="en-US" sz="3400" dirty="0" err="1"/>
              <a:t>tedarik</a:t>
            </a:r>
            <a:r>
              <a:rPr lang="en-US" sz="3400" dirty="0"/>
              <a:t>, </a:t>
            </a:r>
            <a:r>
              <a:rPr lang="en-US" sz="3400" dirty="0" err="1"/>
              <a:t>üretim</a:t>
            </a:r>
            <a:r>
              <a:rPr lang="en-US" sz="3400" dirty="0"/>
              <a:t> </a:t>
            </a:r>
            <a:r>
              <a:rPr lang="en-US" sz="3400" dirty="0" err="1"/>
              <a:t>planlama</a:t>
            </a:r>
            <a:r>
              <a:rPr lang="en-US" sz="3400" dirty="0"/>
              <a:t> </a:t>
            </a:r>
            <a:r>
              <a:rPr lang="en-US" sz="3400" dirty="0" err="1"/>
              <a:t>ve</a:t>
            </a:r>
            <a:r>
              <a:rPr lang="en-US" sz="3400" dirty="0"/>
              <a:t> </a:t>
            </a:r>
            <a:r>
              <a:rPr lang="en-US" sz="3400" dirty="0" err="1"/>
              <a:t>kontrol</a:t>
            </a:r>
            <a:r>
              <a:rPr lang="en-US" sz="3400" dirty="0"/>
              <a:t>, </a:t>
            </a:r>
            <a:r>
              <a:rPr lang="en-US" sz="3400" dirty="0" err="1"/>
              <a:t>muhasebe</a:t>
            </a:r>
            <a:r>
              <a:rPr lang="en-US" sz="3400" dirty="0"/>
              <a:t>, </a:t>
            </a:r>
            <a:r>
              <a:rPr lang="en-US" sz="3400" dirty="0" err="1"/>
              <a:t>stok</a:t>
            </a:r>
            <a:r>
              <a:rPr lang="en-US" sz="3400" dirty="0"/>
              <a:t> </a:t>
            </a:r>
            <a:r>
              <a:rPr lang="en-US" sz="3400" dirty="0" err="1"/>
              <a:t>yönetimi</a:t>
            </a:r>
            <a:r>
              <a:rPr lang="en-US" sz="3400" dirty="0"/>
              <a:t> </a:t>
            </a:r>
            <a:r>
              <a:rPr lang="en-US" sz="3400" dirty="0" err="1"/>
              <a:t>gibi</a:t>
            </a:r>
            <a:r>
              <a:rPr lang="en-US" sz="3400" dirty="0"/>
              <a:t> </a:t>
            </a:r>
            <a:r>
              <a:rPr lang="en-US" sz="3400" dirty="0" err="1"/>
              <a:t>faaliyetleri</a:t>
            </a:r>
            <a:r>
              <a:rPr lang="en-US" sz="3400" dirty="0"/>
              <a:t> </a:t>
            </a:r>
            <a:r>
              <a:rPr lang="en-US" sz="3400" dirty="0" err="1"/>
              <a:t>kapsar</a:t>
            </a:r>
            <a:r>
              <a:rPr lang="en-US" sz="3400" dirty="0"/>
              <a:t> </a:t>
            </a:r>
            <a:r>
              <a:rPr lang="en-US" sz="3400" dirty="0" err="1"/>
              <a:t>hâle</a:t>
            </a:r>
            <a:r>
              <a:rPr lang="en-US" sz="3400" dirty="0"/>
              <a:t> </a:t>
            </a:r>
            <a:r>
              <a:rPr lang="en-US" sz="3400" dirty="0" err="1"/>
              <a:t>geldi</a:t>
            </a:r>
            <a:r>
              <a:rPr lang="en-US" sz="3400" dirty="0"/>
              <a:t> </a:t>
            </a:r>
            <a:r>
              <a:rPr lang="en-US" sz="3400" dirty="0" err="1"/>
              <a:t>ve</a:t>
            </a:r>
            <a:r>
              <a:rPr lang="en-US" sz="3400" dirty="0"/>
              <a:t> </a:t>
            </a:r>
            <a:r>
              <a:rPr lang="en-US" sz="3400" dirty="0" err="1"/>
              <a:t>üretim</a:t>
            </a:r>
            <a:r>
              <a:rPr lang="en-US" sz="3400" dirty="0"/>
              <a:t> </a:t>
            </a:r>
            <a:r>
              <a:rPr lang="en-US" sz="3400" dirty="0" err="1"/>
              <a:t>kaynakları</a:t>
            </a:r>
            <a:r>
              <a:rPr lang="en-US" sz="3400" dirty="0"/>
              <a:t> </a:t>
            </a:r>
            <a:r>
              <a:rPr lang="en-US" sz="3400" dirty="0" err="1"/>
              <a:t>planlaması</a:t>
            </a:r>
            <a:r>
              <a:rPr lang="en-US" sz="3400" dirty="0"/>
              <a:t> MRP II </a:t>
            </a:r>
            <a:r>
              <a:rPr lang="en-US" sz="3400" dirty="0" err="1"/>
              <a:t>olarak</a:t>
            </a:r>
            <a:r>
              <a:rPr lang="en-US" sz="3400" dirty="0"/>
              <a:t> </a:t>
            </a:r>
            <a:r>
              <a:rPr lang="en-US" sz="3400" dirty="0" err="1"/>
              <a:t>isimlendirildi</a:t>
            </a:r>
            <a:r>
              <a:rPr lang="en-US" sz="3400" dirty="0"/>
              <a:t>.</a:t>
            </a:r>
            <a:endParaRPr lang="tr-TR" sz="3400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1.4. </a:t>
            </a:r>
            <a:r>
              <a:rPr lang="en-US" b="1" dirty="0" err="1" smtClean="0"/>
              <a:t>Lojistikle</a:t>
            </a:r>
            <a:r>
              <a:rPr lang="en-US" b="1" dirty="0" smtClean="0"/>
              <a:t> </a:t>
            </a:r>
            <a:r>
              <a:rPr lang="en-US" b="1" dirty="0" err="1" smtClean="0"/>
              <a:t>İlintili</a:t>
            </a:r>
            <a:r>
              <a:rPr lang="en-US" b="1" dirty="0" smtClean="0"/>
              <a:t> </a:t>
            </a:r>
            <a:r>
              <a:rPr lang="en-US" b="1" dirty="0" err="1" smtClean="0"/>
              <a:t>Kavramlar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lvl="2" indent="-342900">
              <a:buNone/>
            </a:pPr>
            <a:r>
              <a:rPr lang="tr-TR" sz="4200" b="1" dirty="0" smtClean="0"/>
              <a:t>          1.4.7.</a:t>
            </a:r>
            <a:r>
              <a:rPr lang="en-US" sz="4200" b="1" dirty="0" smtClean="0"/>
              <a:t>ERP </a:t>
            </a:r>
            <a:r>
              <a:rPr lang="en-US" sz="4200" b="1" dirty="0"/>
              <a:t>I </a:t>
            </a:r>
            <a:r>
              <a:rPr lang="en-US" sz="4200" b="1" dirty="0" err="1"/>
              <a:t>ve</a:t>
            </a:r>
            <a:r>
              <a:rPr lang="en-US" sz="4200" b="1" dirty="0"/>
              <a:t> ERP II</a:t>
            </a:r>
            <a:endParaRPr lang="tr-TR" sz="4200" b="1" dirty="0"/>
          </a:p>
          <a:p>
            <a:r>
              <a:rPr lang="en-US" dirty="0"/>
              <a:t>MRP II </a:t>
            </a:r>
            <a:r>
              <a:rPr lang="en-US" dirty="0" err="1"/>
              <a:t>yaklaşımının</a:t>
            </a:r>
            <a:r>
              <a:rPr lang="en-US" dirty="0"/>
              <a:t> </a:t>
            </a:r>
            <a:r>
              <a:rPr lang="en-US" dirty="0" err="1"/>
              <a:t>geliştirilmesi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oluşan</a:t>
            </a:r>
            <a:r>
              <a:rPr lang="en-US" dirty="0"/>
              <a:t> </a:t>
            </a:r>
            <a:r>
              <a:rPr lang="en-US" dirty="0" err="1"/>
              <a:t>sistemin</a:t>
            </a:r>
            <a:r>
              <a:rPr lang="en-US" dirty="0"/>
              <a:t>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adıdır</a:t>
            </a:r>
            <a:r>
              <a:rPr lang="en-US" dirty="0"/>
              <a:t>. ERP </a:t>
            </a:r>
            <a:r>
              <a:rPr lang="en-US" dirty="0" err="1"/>
              <a:t>sayesinde</a:t>
            </a:r>
            <a:r>
              <a:rPr lang="en-US" dirty="0"/>
              <a:t> </a:t>
            </a:r>
            <a:r>
              <a:rPr lang="en-US" dirty="0" err="1"/>
              <a:t>işlemler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bütünleşik</a:t>
            </a:r>
            <a:r>
              <a:rPr lang="en-US" dirty="0"/>
              <a:t> </a:t>
            </a:r>
            <a:r>
              <a:rPr lang="en-US" dirty="0" err="1"/>
              <a:t>biçimde</a:t>
            </a:r>
            <a:r>
              <a:rPr lang="en-US" dirty="0"/>
              <a:t>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alınabilir</a:t>
            </a:r>
            <a:r>
              <a:rPr lang="en-US" dirty="0"/>
              <a:t>. 90'Iara </a:t>
            </a:r>
            <a:r>
              <a:rPr lang="en-US" dirty="0" err="1"/>
              <a:t>gelindiğinde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tür</a:t>
            </a:r>
            <a:r>
              <a:rPr lang="en-US" dirty="0"/>
              <a:t> </a:t>
            </a:r>
            <a:r>
              <a:rPr lang="en-US" dirty="0" err="1"/>
              <a:t>hesaplama</a:t>
            </a:r>
            <a:r>
              <a:rPr lang="en-US" dirty="0"/>
              <a:t> </a:t>
            </a:r>
            <a:r>
              <a:rPr lang="en-US" dirty="0" err="1"/>
              <a:t>sistemleri</a:t>
            </a:r>
            <a:r>
              <a:rPr lang="en-US" dirty="0"/>
              <a:t> </a:t>
            </a:r>
            <a:r>
              <a:rPr lang="en-US" dirty="0" err="1"/>
              <a:t>yalnız</a:t>
            </a:r>
            <a:r>
              <a:rPr lang="en-US" dirty="0"/>
              <a:t>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sektörünün</a:t>
            </a:r>
            <a:r>
              <a:rPr lang="en-US" dirty="0"/>
              <a:t> </a:t>
            </a:r>
            <a:r>
              <a:rPr lang="en-US" dirty="0" err="1"/>
              <a:t>sınırlarını</a:t>
            </a:r>
            <a:r>
              <a:rPr lang="en-US" dirty="0"/>
              <a:t> </a:t>
            </a:r>
            <a:r>
              <a:rPr lang="en-US" dirty="0" err="1"/>
              <a:t>aşmış</a:t>
            </a:r>
            <a:r>
              <a:rPr lang="en-US" dirty="0"/>
              <a:t>, </a:t>
            </a:r>
            <a:r>
              <a:rPr lang="en-US" dirty="0" err="1"/>
              <a:t>bilişim</a:t>
            </a:r>
            <a:r>
              <a:rPr lang="en-US" dirty="0"/>
              <a:t>, </a:t>
            </a:r>
            <a:r>
              <a:rPr lang="en-US" dirty="0" err="1"/>
              <a:t>sağlık</a:t>
            </a:r>
            <a:r>
              <a:rPr lang="en-US" dirty="0"/>
              <a:t>, </a:t>
            </a:r>
            <a:r>
              <a:rPr lang="en-US" dirty="0" err="1"/>
              <a:t>ulaşım</a:t>
            </a:r>
            <a:r>
              <a:rPr lang="en-US" dirty="0"/>
              <a:t>, 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sektörlerini</a:t>
            </a:r>
            <a:r>
              <a:rPr lang="en-US" dirty="0"/>
              <a:t> de </a:t>
            </a:r>
            <a:r>
              <a:rPr lang="en-US" dirty="0" err="1"/>
              <a:t>kapsar</a:t>
            </a:r>
            <a:r>
              <a:rPr lang="en-US" dirty="0"/>
              <a:t> </a:t>
            </a:r>
            <a:r>
              <a:rPr lang="en-US" dirty="0" err="1"/>
              <a:t>hâle</a:t>
            </a:r>
            <a:r>
              <a:rPr lang="en-US" dirty="0"/>
              <a:t> </a:t>
            </a:r>
            <a:r>
              <a:rPr lang="en-US" dirty="0" err="1"/>
              <a:t>gelmişti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/>
              <a:t>ERP, 2000'Ii </a:t>
            </a:r>
            <a:r>
              <a:rPr lang="en-US" dirty="0" err="1"/>
              <a:t>yılların</a:t>
            </a:r>
            <a:r>
              <a:rPr lang="en-US" dirty="0"/>
              <a:t> </a:t>
            </a:r>
            <a:r>
              <a:rPr lang="en-US" dirty="0" err="1"/>
              <a:t>başında</a:t>
            </a:r>
            <a:r>
              <a:rPr lang="en-US" dirty="0"/>
              <a:t> </a:t>
            </a:r>
            <a:r>
              <a:rPr lang="en-US" dirty="0" err="1"/>
              <a:t>özellikle</a:t>
            </a:r>
            <a:r>
              <a:rPr lang="en-US" dirty="0"/>
              <a:t> internet </a:t>
            </a:r>
            <a:r>
              <a:rPr lang="en-US" dirty="0" err="1"/>
              <a:t>kullanımı</a:t>
            </a:r>
            <a:r>
              <a:rPr lang="en-US" dirty="0"/>
              <a:t> </a:t>
            </a:r>
            <a:r>
              <a:rPr lang="en-US" dirty="0" err="1"/>
              <a:t>sayesinde</a:t>
            </a:r>
            <a:r>
              <a:rPr lang="en-US" dirty="0"/>
              <a:t> </a:t>
            </a:r>
            <a:r>
              <a:rPr lang="en-US" dirty="0" err="1"/>
              <a:t>işletme</a:t>
            </a:r>
            <a:r>
              <a:rPr lang="en-US" dirty="0"/>
              <a:t> </a:t>
            </a:r>
            <a:r>
              <a:rPr lang="en-US" dirty="0" err="1"/>
              <a:t>dışı</a:t>
            </a:r>
            <a:r>
              <a:rPr lang="en-US" dirty="0"/>
              <a:t> </a:t>
            </a:r>
            <a:r>
              <a:rPr lang="en-US" dirty="0" err="1"/>
              <a:t>unsurlarla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bütünleşen</a:t>
            </a:r>
            <a:r>
              <a:rPr lang="en-US" dirty="0"/>
              <a:t> ERP </a:t>
            </a:r>
            <a:r>
              <a:rPr lang="en-US" dirty="0" err="1"/>
              <a:t>sistemleri</a:t>
            </a:r>
            <a:r>
              <a:rPr lang="en-US" dirty="0"/>
              <a:t>, </a:t>
            </a:r>
            <a:r>
              <a:rPr lang="en-US" dirty="0" err="1"/>
              <a:t>müşteri</a:t>
            </a:r>
            <a:r>
              <a:rPr lang="en-US" dirty="0"/>
              <a:t> </a:t>
            </a:r>
            <a:r>
              <a:rPr lang="en-US" dirty="0" err="1"/>
              <a:t>ilişkileri</a:t>
            </a:r>
            <a:r>
              <a:rPr lang="en-US" dirty="0"/>
              <a:t> </a:t>
            </a:r>
            <a:r>
              <a:rPr lang="en-US" dirty="0" err="1"/>
              <a:t>yönetimi</a:t>
            </a:r>
            <a:r>
              <a:rPr lang="en-US" dirty="0"/>
              <a:t>, </a:t>
            </a:r>
            <a:r>
              <a:rPr lang="en-US" dirty="0" err="1"/>
              <a:t>tedarik</a:t>
            </a:r>
            <a:r>
              <a:rPr lang="en-US" dirty="0"/>
              <a:t> </a:t>
            </a:r>
            <a:r>
              <a:rPr lang="en-US" dirty="0" err="1"/>
              <a:t>zinciri</a:t>
            </a:r>
            <a:r>
              <a:rPr lang="en-US" dirty="0"/>
              <a:t> </a:t>
            </a:r>
            <a:r>
              <a:rPr lang="en-US" dirty="0" err="1"/>
              <a:t>yönetimi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işletme</a:t>
            </a:r>
            <a:r>
              <a:rPr lang="en-US" dirty="0"/>
              <a:t> </a:t>
            </a:r>
            <a:r>
              <a:rPr lang="en-US" dirty="0" err="1"/>
              <a:t>zekası</a:t>
            </a:r>
            <a:r>
              <a:rPr lang="en-US" dirty="0"/>
              <a:t> </a:t>
            </a:r>
            <a:r>
              <a:rPr lang="en-US" dirty="0" err="1"/>
              <a:t>kavramlarını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kapsayarak</a:t>
            </a:r>
            <a:r>
              <a:rPr lang="en-US" dirty="0"/>
              <a:t> ERP II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anılmaya</a:t>
            </a:r>
            <a:r>
              <a:rPr lang="en-US" dirty="0"/>
              <a:t> </a:t>
            </a:r>
            <a:r>
              <a:rPr lang="en-US" dirty="0" err="1"/>
              <a:t>başladı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1.4. </a:t>
            </a:r>
            <a:r>
              <a:rPr lang="en-US" b="1" dirty="0" err="1" smtClean="0"/>
              <a:t>Lojistikle</a:t>
            </a:r>
            <a:r>
              <a:rPr lang="en-US" b="1" dirty="0" smtClean="0"/>
              <a:t> </a:t>
            </a:r>
            <a:r>
              <a:rPr lang="en-US" b="1" dirty="0" err="1" smtClean="0"/>
              <a:t>İlintili</a:t>
            </a:r>
            <a:r>
              <a:rPr lang="en-US" b="1" dirty="0" smtClean="0"/>
              <a:t> </a:t>
            </a:r>
            <a:r>
              <a:rPr lang="en-US" b="1" dirty="0" err="1" smtClean="0"/>
              <a:t>Kavramlar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2">
              <a:buNone/>
            </a:pPr>
            <a:r>
              <a:rPr lang="tr-TR" sz="4200" b="1" dirty="0" smtClean="0"/>
              <a:t>1.4.8. </a:t>
            </a:r>
            <a:r>
              <a:rPr lang="en-US" sz="4200" b="1" dirty="0" smtClean="0"/>
              <a:t>ABC </a:t>
            </a:r>
            <a:r>
              <a:rPr lang="en-US" sz="4200" b="1" dirty="0" err="1"/>
              <a:t>Analizi</a:t>
            </a:r>
            <a:r>
              <a:rPr lang="en-US" sz="4200" b="1" dirty="0"/>
              <a:t> (ABC analysis)</a:t>
            </a:r>
            <a:endParaRPr lang="tr-TR" sz="4200" b="1" dirty="0"/>
          </a:p>
          <a:p>
            <a:r>
              <a:rPr lang="en-US" dirty="0"/>
              <a:t>ABC </a:t>
            </a:r>
            <a:r>
              <a:rPr lang="en-US" dirty="0" err="1"/>
              <a:t>analizi</a:t>
            </a:r>
            <a:r>
              <a:rPr lang="en-US" dirty="0"/>
              <a:t> </a:t>
            </a:r>
            <a:r>
              <a:rPr lang="en-US" dirty="0" err="1"/>
              <a:t>işletmelere</a:t>
            </a:r>
            <a:r>
              <a:rPr lang="en-US" dirty="0"/>
              <a:t>,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planlarının</a:t>
            </a:r>
            <a:r>
              <a:rPr lang="en-US" dirty="0"/>
              <a:t> </a:t>
            </a:r>
            <a:r>
              <a:rPr lang="en-US" dirty="0" err="1"/>
              <a:t>ekonomik</a:t>
            </a:r>
            <a:r>
              <a:rPr lang="en-US" dirty="0"/>
              <a:t> </a:t>
            </a:r>
            <a:r>
              <a:rPr lang="en-US" dirty="0" err="1"/>
              <a:t>açıdan</a:t>
            </a:r>
            <a:r>
              <a:rPr lang="en-US" dirty="0"/>
              <a:t> </a:t>
            </a:r>
            <a:r>
              <a:rPr lang="en-US" dirty="0" err="1"/>
              <a:t>değerlendirilmesi</a:t>
            </a:r>
            <a:r>
              <a:rPr lang="en-US" dirty="0"/>
              <a:t> </a:t>
            </a:r>
            <a:r>
              <a:rPr lang="en-US" dirty="0" err="1"/>
              <a:t>maksadıyla</a:t>
            </a:r>
            <a:r>
              <a:rPr lang="en-US" dirty="0"/>
              <a:t> </a:t>
            </a:r>
            <a:r>
              <a:rPr lang="en-US" dirty="0" err="1"/>
              <a:t>oluşturulmuş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sistemdir</a:t>
            </a:r>
            <a:r>
              <a:rPr lang="en-US" dirty="0"/>
              <a:t>. </a:t>
            </a:r>
            <a:r>
              <a:rPr lang="en-US" dirty="0" err="1"/>
              <a:t>Ürün</a:t>
            </a:r>
            <a:r>
              <a:rPr lang="en-US" dirty="0"/>
              <a:t> </a:t>
            </a:r>
            <a:r>
              <a:rPr lang="en-US" dirty="0" err="1"/>
              <a:t>gruplarını</a:t>
            </a:r>
            <a:r>
              <a:rPr lang="en-US" dirty="0"/>
              <a:t> </a:t>
            </a:r>
            <a:r>
              <a:rPr lang="en-US" dirty="0" err="1"/>
              <a:t>sağladığı</a:t>
            </a:r>
            <a:r>
              <a:rPr lang="en-US" dirty="0"/>
              <a:t> </a:t>
            </a:r>
            <a:r>
              <a:rPr lang="en-US" dirty="0" err="1"/>
              <a:t>karlılık</a:t>
            </a:r>
            <a:r>
              <a:rPr lang="en-US" dirty="0"/>
              <a:t> </a:t>
            </a:r>
            <a:r>
              <a:rPr lang="en-US" dirty="0" err="1"/>
              <a:t>ölçüsüne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sıralayan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gruplayan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hesaplama</a:t>
            </a:r>
            <a:r>
              <a:rPr lang="en-US" dirty="0"/>
              <a:t> </a:t>
            </a:r>
            <a:r>
              <a:rPr lang="en-US" dirty="0" err="1"/>
              <a:t>yöntemidir</a:t>
            </a:r>
            <a:r>
              <a:rPr lang="en-US" dirty="0"/>
              <a:t>. </a:t>
            </a:r>
            <a:r>
              <a:rPr lang="en-US" dirty="0" err="1"/>
              <a:t>Hangi</a:t>
            </a:r>
            <a:r>
              <a:rPr lang="en-US" dirty="0"/>
              <a:t> </a:t>
            </a:r>
            <a:r>
              <a:rPr lang="en-US" dirty="0" err="1"/>
              <a:t>ürünlerin</a:t>
            </a:r>
            <a:r>
              <a:rPr lang="en-US" dirty="0"/>
              <a:t> </a:t>
            </a:r>
            <a:r>
              <a:rPr lang="en-US" dirty="0" err="1"/>
              <a:t>devamlı</a:t>
            </a:r>
            <a:r>
              <a:rPr lang="en-US" dirty="0"/>
              <a:t> </a:t>
            </a:r>
            <a:r>
              <a:rPr lang="en-US" dirty="0" err="1"/>
              <a:t>stoklarda</a:t>
            </a:r>
            <a:r>
              <a:rPr lang="en-US" dirty="0"/>
              <a:t> </a:t>
            </a:r>
            <a:r>
              <a:rPr lang="en-US" dirty="0" err="1"/>
              <a:t>bulundurulması</a:t>
            </a:r>
            <a:r>
              <a:rPr lang="en-US" dirty="0"/>
              <a:t>, </a:t>
            </a:r>
            <a:r>
              <a:rPr lang="en-US" dirty="0" err="1"/>
              <a:t>hangi</a:t>
            </a:r>
            <a:r>
              <a:rPr lang="en-US" dirty="0"/>
              <a:t> </a:t>
            </a:r>
            <a:r>
              <a:rPr lang="en-US" dirty="0" err="1"/>
              <a:t>ürünlerin</a:t>
            </a:r>
            <a:r>
              <a:rPr lang="en-US" dirty="0"/>
              <a:t> </a:t>
            </a:r>
            <a:r>
              <a:rPr lang="en-US" dirty="0" err="1"/>
              <a:t>stoklarının</a:t>
            </a:r>
            <a:r>
              <a:rPr lang="en-US" dirty="0"/>
              <a:t> </a:t>
            </a:r>
            <a:r>
              <a:rPr lang="en-US" dirty="0" err="1"/>
              <a:t>tükenmesine</a:t>
            </a:r>
            <a:r>
              <a:rPr lang="en-US" dirty="0"/>
              <a:t> </a:t>
            </a:r>
            <a:r>
              <a:rPr lang="en-US" dirty="0" err="1"/>
              <a:t>zaman</a:t>
            </a:r>
            <a:r>
              <a:rPr lang="en-US" dirty="0"/>
              <a:t> </a:t>
            </a:r>
            <a:r>
              <a:rPr lang="en-US" dirty="0" err="1"/>
              <a:t>zaman</a:t>
            </a:r>
            <a:r>
              <a:rPr lang="en-US" dirty="0"/>
              <a:t> </a:t>
            </a: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verilmesi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hangi</a:t>
            </a:r>
            <a:r>
              <a:rPr lang="en-US" dirty="0"/>
              <a:t> </a:t>
            </a:r>
            <a:r>
              <a:rPr lang="en-US" dirty="0" err="1"/>
              <a:t>ürünlerin</a:t>
            </a:r>
            <a:r>
              <a:rPr lang="en-US" dirty="0"/>
              <a:t> </a:t>
            </a:r>
            <a:r>
              <a:rPr lang="en-US" dirty="0" err="1"/>
              <a:t>stoklardan</a:t>
            </a:r>
            <a:r>
              <a:rPr lang="en-US" dirty="0"/>
              <a:t> </a:t>
            </a:r>
            <a:r>
              <a:rPr lang="en-US" dirty="0" err="1"/>
              <a:t>çıkarılması</a:t>
            </a:r>
            <a:r>
              <a:rPr lang="en-US" dirty="0"/>
              <a:t> </a:t>
            </a:r>
            <a:r>
              <a:rPr lang="en-US" dirty="0" err="1"/>
              <a:t>gerektiğini</a:t>
            </a:r>
            <a:r>
              <a:rPr lang="en-US" dirty="0"/>
              <a:t> </a:t>
            </a:r>
            <a:r>
              <a:rPr lang="en-US" dirty="0" err="1"/>
              <a:t>belirlemek</a:t>
            </a:r>
            <a:r>
              <a:rPr lang="en-US" dirty="0"/>
              <a:t> </a:t>
            </a:r>
            <a:r>
              <a:rPr lang="en-US" dirty="0" err="1"/>
              <a:t>amacıyla</a:t>
            </a:r>
            <a:r>
              <a:rPr lang="en-US" dirty="0"/>
              <a:t> </a:t>
            </a:r>
            <a:r>
              <a:rPr lang="en-US" dirty="0" err="1"/>
              <a:t>kullanılır</a:t>
            </a:r>
            <a:r>
              <a:rPr lang="en-US" dirty="0"/>
              <a:t>. </a:t>
            </a:r>
            <a:r>
              <a:rPr lang="en-US" dirty="0" err="1"/>
              <a:t>Mallara</a:t>
            </a:r>
            <a:r>
              <a:rPr lang="en-US" dirty="0"/>
              <a:t> A,B </a:t>
            </a:r>
            <a:r>
              <a:rPr lang="en-US" dirty="0" err="1"/>
              <a:t>ve</a:t>
            </a:r>
            <a:r>
              <a:rPr lang="en-US" dirty="0"/>
              <a:t> C </a:t>
            </a:r>
            <a:r>
              <a:rPr lang="en-US" dirty="0" err="1"/>
              <a:t>harfleri</a:t>
            </a:r>
            <a:r>
              <a:rPr lang="en-US" dirty="0"/>
              <a:t> </a:t>
            </a:r>
            <a:r>
              <a:rPr lang="en-US" dirty="0" err="1"/>
              <a:t>kullanılarak</a:t>
            </a:r>
            <a:r>
              <a:rPr lang="en-US" dirty="0"/>
              <a:t> </a:t>
            </a:r>
            <a:r>
              <a:rPr lang="en-US" dirty="0" err="1"/>
              <a:t>değerler</a:t>
            </a:r>
            <a:r>
              <a:rPr lang="en-US" dirty="0"/>
              <a:t> </a:t>
            </a:r>
            <a:r>
              <a:rPr lang="en-US" dirty="0" err="1"/>
              <a:t>verilir</a:t>
            </a:r>
            <a:r>
              <a:rPr lang="en-US" dirty="0"/>
              <a:t>, </a:t>
            </a:r>
            <a:r>
              <a:rPr lang="en-US" dirty="0" err="1"/>
              <a:t>satın</a:t>
            </a:r>
            <a:r>
              <a:rPr lang="en-US" dirty="0"/>
              <a:t> alma </a:t>
            </a:r>
            <a:r>
              <a:rPr lang="en-US" dirty="0" err="1"/>
              <a:t>kararlarının</a:t>
            </a:r>
            <a:r>
              <a:rPr lang="en-US" dirty="0"/>
              <a:t> </a:t>
            </a:r>
            <a:r>
              <a:rPr lang="en-US" dirty="0" err="1"/>
              <a:t>alınmasında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metottur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3643338"/>
          </a:xfrm>
        </p:spPr>
        <p:txBody>
          <a:bodyPr>
            <a:normAutofit/>
          </a:bodyPr>
          <a:lstStyle/>
          <a:p>
            <a:r>
              <a:rPr lang="tr-TR" sz="9600" dirty="0" smtClean="0"/>
              <a:t>LOJİSTİK YÖNETİMİ</a:t>
            </a:r>
            <a:endParaRPr lang="tr-TR" sz="96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4071942"/>
            <a:ext cx="8858280" cy="2471758"/>
          </a:xfrm>
        </p:spPr>
        <p:txBody>
          <a:bodyPr>
            <a:normAutofit fontScale="25000" lnSpcReduction="20000"/>
          </a:bodyPr>
          <a:lstStyle/>
          <a:p>
            <a:r>
              <a:rPr lang="en-US" sz="7400" dirty="0"/>
              <a:t> </a:t>
            </a:r>
            <a:endParaRPr lang="tr-TR" sz="7400" dirty="0"/>
          </a:p>
          <a:p>
            <a:r>
              <a:rPr lang="en-US" sz="9600" b="1" dirty="0">
                <a:solidFill>
                  <a:schemeClr val="tx1"/>
                </a:solidFill>
              </a:rPr>
              <a:t>“</a:t>
            </a:r>
            <a:r>
              <a:rPr lang="en-US" sz="9600" b="1" dirty="0" err="1">
                <a:solidFill>
                  <a:schemeClr val="tx1"/>
                </a:solidFill>
              </a:rPr>
              <a:t>Gelecekte</a:t>
            </a:r>
            <a:r>
              <a:rPr lang="en-US" sz="9600" b="1" dirty="0">
                <a:solidFill>
                  <a:schemeClr val="tx1"/>
                </a:solidFill>
              </a:rPr>
              <a:t> </a:t>
            </a:r>
            <a:r>
              <a:rPr lang="en-US" sz="9600" b="1" dirty="0" err="1">
                <a:solidFill>
                  <a:schemeClr val="tx1"/>
                </a:solidFill>
              </a:rPr>
              <a:t>kurumların</a:t>
            </a:r>
            <a:r>
              <a:rPr lang="en-US" sz="9600" b="1" dirty="0">
                <a:solidFill>
                  <a:schemeClr val="tx1"/>
                </a:solidFill>
              </a:rPr>
              <a:t> </a:t>
            </a:r>
            <a:r>
              <a:rPr lang="en-US" sz="9600" b="1" dirty="0" err="1">
                <a:solidFill>
                  <a:schemeClr val="tx1"/>
                </a:solidFill>
              </a:rPr>
              <a:t>rekabeti</a:t>
            </a:r>
            <a:r>
              <a:rPr lang="en-US" sz="9600" b="1" dirty="0">
                <a:solidFill>
                  <a:schemeClr val="tx1"/>
                </a:solidFill>
              </a:rPr>
              <a:t> </a:t>
            </a:r>
            <a:r>
              <a:rPr lang="en-US" sz="9600" b="1" dirty="0" err="1">
                <a:solidFill>
                  <a:schemeClr val="tx1"/>
                </a:solidFill>
              </a:rPr>
              <a:t>ürettikleri</a:t>
            </a:r>
            <a:r>
              <a:rPr lang="en-US" sz="9600" b="1" dirty="0">
                <a:solidFill>
                  <a:schemeClr val="tx1"/>
                </a:solidFill>
              </a:rPr>
              <a:t> </a:t>
            </a:r>
            <a:r>
              <a:rPr lang="en-US" sz="9600" b="1" dirty="0" err="1">
                <a:solidFill>
                  <a:schemeClr val="tx1"/>
                </a:solidFill>
              </a:rPr>
              <a:t>ürünlerde</a:t>
            </a:r>
            <a:r>
              <a:rPr lang="en-US" sz="9600" b="1" dirty="0">
                <a:solidFill>
                  <a:schemeClr val="tx1"/>
                </a:solidFill>
              </a:rPr>
              <a:t> </a:t>
            </a:r>
            <a:r>
              <a:rPr lang="en-US" sz="9600" b="1" dirty="0" err="1">
                <a:solidFill>
                  <a:schemeClr val="tx1"/>
                </a:solidFill>
              </a:rPr>
              <a:t>veya</a:t>
            </a:r>
            <a:r>
              <a:rPr lang="en-US" sz="9600" b="1" dirty="0">
                <a:solidFill>
                  <a:schemeClr val="tx1"/>
                </a:solidFill>
              </a:rPr>
              <a:t> </a:t>
            </a:r>
            <a:r>
              <a:rPr lang="en-US" sz="9600" b="1" dirty="0" err="1">
                <a:solidFill>
                  <a:schemeClr val="tx1"/>
                </a:solidFill>
              </a:rPr>
              <a:t>tüketilen</a:t>
            </a:r>
            <a:r>
              <a:rPr lang="en-US" sz="9600" b="1" dirty="0">
                <a:solidFill>
                  <a:schemeClr val="tx1"/>
                </a:solidFill>
              </a:rPr>
              <a:t> </a:t>
            </a:r>
            <a:r>
              <a:rPr lang="en-US" sz="9600" b="1" dirty="0" err="1">
                <a:solidFill>
                  <a:schemeClr val="tx1"/>
                </a:solidFill>
              </a:rPr>
              <a:t>ülkelerde</a:t>
            </a:r>
            <a:r>
              <a:rPr lang="en-US" sz="9600" b="1" dirty="0">
                <a:solidFill>
                  <a:schemeClr val="tx1"/>
                </a:solidFill>
              </a:rPr>
              <a:t> </a:t>
            </a:r>
            <a:r>
              <a:rPr lang="en-US" sz="9600" b="1" dirty="0" err="1">
                <a:solidFill>
                  <a:schemeClr val="tx1"/>
                </a:solidFill>
              </a:rPr>
              <a:t>değil</a:t>
            </a:r>
            <a:r>
              <a:rPr lang="en-US" sz="9600" b="1" dirty="0">
                <a:solidFill>
                  <a:schemeClr val="tx1"/>
                </a:solidFill>
              </a:rPr>
              <a:t>, </a:t>
            </a:r>
            <a:r>
              <a:rPr lang="en-US" sz="9600" b="1" dirty="0" err="1">
                <a:solidFill>
                  <a:schemeClr val="tx1"/>
                </a:solidFill>
              </a:rPr>
              <a:t>kullandıkları</a:t>
            </a:r>
            <a:r>
              <a:rPr lang="en-US" sz="9600" b="1" dirty="0">
                <a:solidFill>
                  <a:schemeClr val="tx1"/>
                </a:solidFill>
              </a:rPr>
              <a:t> </a:t>
            </a:r>
            <a:r>
              <a:rPr lang="en-US" sz="9600" b="1" dirty="0" err="1">
                <a:solidFill>
                  <a:schemeClr val="tx1"/>
                </a:solidFill>
              </a:rPr>
              <a:t>tedarik</a:t>
            </a:r>
            <a:r>
              <a:rPr lang="en-US" sz="9600" b="1" dirty="0">
                <a:solidFill>
                  <a:schemeClr val="tx1"/>
                </a:solidFill>
              </a:rPr>
              <a:t> </a:t>
            </a:r>
            <a:r>
              <a:rPr lang="en-US" sz="9600" b="1" dirty="0" err="1">
                <a:solidFill>
                  <a:schemeClr val="tx1"/>
                </a:solidFill>
              </a:rPr>
              <a:t>zincirleri</a:t>
            </a:r>
            <a:r>
              <a:rPr lang="en-US" sz="9600" b="1" dirty="0">
                <a:solidFill>
                  <a:schemeClr val="tx1"/>
                </a:solidFill>
              </a:rPr>
              <a:t> </a:t>
            </a:r>
            <a:r>
              <a:rPr lang="en-US" sz="9600" b="1" dirty="0" err="1">
                <a:solidFill>
                  <a:schemeClr val="tx1"/>
                </a:solidFill>
              </a:rPr>
              <a:t>arasında</a:t>
            </a:r>
            <a:r>
              <a:rPr lang="en-US" sz="9600" b="1" dirty="0">
                <a:solidFill>
                  <a:schemeClr val="tx1"/>
                </a:solidFill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</a:rPr>
              <a:t>olacaktır</a:t>
            </a:r>
            <a:r>
              <a:rPr lang="tr-TR" sz="9600" b="1" dirty="0" smtClean="0">
                <a:solidFill>
                  <a:schemeClr val="tx1"/>
                </a:solidFill>
              </a:rPr>
              <a:t>.</a:t>
            </a:r>
            <a:r>
              <a:rPr lang="en-US" sz="9600" b="1" dirty="0" smtClean="0">
                <a:solidFill>
                  <a:schemeClr val="tx1"/>
                </a:solidFill>
              </a:rPr>
              <a:t>”</a:t>
            </a:r>
            <a:endParaRPr lang="tr-TR" sz="9600" b="1" dirty="0">
              <a:solidFill>
                <a:schemeClr val="tx1"/>
              </a:solidFill>
            </a:endParaRPr>
          </a:p>
          <a:p>
            <a:r>
              <a:rPr lang="en-US" sz="9600" b="1" dirty="0">
                <a:solidFill>
                  <a:schemeClr val="tx1"/>
                </a:solidFill>
              </a:rPr>
              <a:t> </a:t>
            </a:r>
            <a:endParaRPr lang="tr-TR" sz="9600" dirty="0">
              <a:solidFill>
                <a:schemeClr val="tx1"/>
              </a:solidFill>
            </a:endParaRPr>
          </a:p>
          <a:p>
            <a:r>
              <a:rPr lang="tr-TR" sz="9600" b="1" dirty="0" smtClean="0">
                <a:solidFill>
                  <a:schemeClr val="tx1"/>
                </a:solidFill>
              </a:rPr>
              <a:t>                                   </a:t>
            </a:r>
            <a:r>
              <a:rPr lang="en-US" sz="9600" b="1" dirty="0" smtClean="0">
                <a:solidFill>
                  <a:schemeClr val="tx1"/>
                </a:solidFill>
              </a:rPr>
              <a:t>Prof</a:t>
            </a:r>
            <a:r>
              <a:rPr lang="en-US" sz="9600" b="1" dirty="0">
                <a:solidFill>
                  <a:schemeClr val="tx1"/>
                </a:solidFill>
              </a:rPr>
              <a:t>. Martin Christopher -</a:t>
            </a:r>
            <a:r>
              <a:rPr lang="en-US" sz="9600" b="1" dirty="0" err="1">
                <a:solidFill>
                  <a:schemeClr val="tx1"/>
                </a:solidFill>
              </a:rPr>
              <a:t>Cranfield</a:t>
            </a:r>
            <a:r>
              <a:rPr lang="en-US" sz="9600" b="1" dirty="0">
                <a:solidFill>
                  <a:schemeClr val="tx1"/>
                </a:solidFill>
              </a:rPr>
              <a:t> </a:t>
            </a:r>
            <a:r>
              <a:rPr lang="en-US" sz="9600" b="1" dirty="0" err="1">
                <a:solidFill>
                  <a:schemeClr val="tx1"/>
                </a:solidFill>
              </a:rPr>
              <a:t>Universitesi</a:t>
            </a:r>
            <a:endParaRPr lang="tr-TR" sz="9600" dirty="0">
              <a:solidFill>
                <a:schemeClr val="tx1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1.4. </a:t>
            </a:r>
            <a:r>
              <a:rPr lang="en-US" b="1" dirty="0" err="1" smtClean="0"/>
              <a:t>Lojistikle</a:t>
            </a:r>
            <a:r>
              <a:rPr lang="en-US" b="1" dirty="0" smtClean="0"/>
              <a:t> </a:t>
            </a:r>
            <a:r>
              <a:rPr lang="en-US" b="1" dirty="0" err="1" smtClean="0"/>
              <a:t>İlintili</a:t>
            </a:r>
            <a:r>
              <a:rPr lang="en-US" b="1" dirty="0" smtClean="0"/>
              <a:t> </a:t>
            </a:r>
            <a:r>
              <a:rPr lang="en-US" b="1" dirty="0" err="1" smtClean="0"/>
              <a:t>Kavramlar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2">
              <a:buNone/>
            </a:pPr>
            <a:r>
              <a:rPr lang="tr-TR" sz="3600" b="1" dirty="0" smtClean="0"/>
              <a:t>1.4.9. </a:t>
            </a:r>
            <a:r>
              <a:rPr lang="en-US" sz="3600" b="1" dirty="0" err="1" smtClean="0"/>
              <a:t>Dış</a:t>
            </a:r>
            <a:r>
              <a:rPr lang="en-US" sz="3600" b="1" dirty="0" smtClean="0"/>
              <a:t> </a:t>
            </a:r>
            <a:r>
              <a:rPr lang="en-US" sz="3600" b="1" dirty="0" err="1"/>
              <a:t>Kaynak</a:t>
            </a:r>
            <a:r>
              <a:rPr lang="en-US" sz="3600" b="1" dirty="0"/>
              <a:t> </a:t>
            </a:r>
            <a:r>
              <a:rPr lang="en-US" sz="3600" b="1" dirty="0" err="1"/>
              <a:t>Kullanımı</a:t>
            </a:r>
            <a:r>
              <a:rPr lang="en-US" sz="3600" b="1" dirty="0"/>
              <a:t> (Outsourcing)</a:t>
            </a:r>
            <a:endParaRPr lang="tr-TR" sz="3600" b="1" dirty="0"/>
          </a:p>
          <a:p>
            <a:r>
              <a:rPr lang="en-US" dirty="0" err="1"/>
              <a:t>Dış</a:t>
            </a:r>
            <a:r>
              <a:rPr lang="en-US" dirty="0"/>
              <a:t> </a:t>
            </a:r>
            <a:r>
              <a:rPr lang="en-US" dirty="0" err="1"/>
              <a:t>kaynak</a:t>
            </a:r>
            <a:r>
              <a:rPr lang="en-US" dirty="0"/>
              <a:t> </a:t>
            </a:r>
            <a:r>
              <a:rPr lang="en-US" dirty="0" err="1"/>
              <a:t>kullanımı</a:t>
            </a:r>
            <a:r>
              <a:rPr lang="en-US" dirty="0"/>
              <a:t> </a:t>
            </a:r>
            <a:r>
              <a:rPr lang="en-US" dirty="0" err="1"/>
              <a:t>günümüz</a:t>
            </a:r>
            <a:r>
              <a:rPr lang="en-US" dirty="0"/>
              <a:t> </a:t>
            </a:r>
            <a:r>
              <a:rPr lang="en-US" dirty="0" err="1"/>
              <a:t>lojistikçileri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artık</a:t>
            </a:r>
            <a:r>
              <a:rPr lang="en-US" dirty="0"/>
              <a:t> </a:t>
            </a:r>
            <a:r>
              <a:rPr lang="en-US" dirty="0" err="1"/>
              <a:t>vazgeçilmez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uygulama</a:t>
            </a:r>
            <a:r>
              <a:rPr lang="en-US" dirty="0"/>
              <a:t> </a:t>
            </a:r>
            <a:r>
              <a:rPr lang="en-US" dirty="0" err="1"/>
              <a:t>hâline</a:t>
            </a:r>
            <a:r>
              <a:rPr lang="en-US" dirty="0"/>
              <a:t> </a:t>
            </a:r>
            <a:r>
              <a:rPr lang="en-US" dirty="0" err="1"/>
              <a:t>gelmiştir</a:t>
            </a:r>
            <a:r>
              <a:rPr lang="en-US" dirty="0"/>
              <a:t>. </a:t>
            </a:r>
            <a:r>
              <a:rPr lang="en-US" dirty="0" err="1"/>
              <a:t>İngilizcesi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"outsourcing" </a:t>
            </a:r>
            <a:r>
              <a:rPr lang="en-US" dirty="0" err="1"/>
              <a:t>veya</a:t>
            </a:r>
            <a:r>
              <a:rPr lang="en-US" dirty="0"/>
              <a:t> 3. </a:t>
            </a:r>
            <a:r>
              <a:rPr lang="en-US" dirty="0" err="1"/>
              <a:t>parti</a:t>
            </a:r>
            <a:r>
              <a:rPr lang="en-US" dirty="0"/>
              <a:t> (</a:t>
            </a:r>
            <a:r>
              <a:rPr lang="en-US" dirty="0" err="1"/>
              <a:t>taraf</a:t>
            </a:r>
            <a:r>
              <a:rPr lang="en-US" dirty="0"/>
              <a:t>) </a:t>
            </a:r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isimler</a:t>
            </a:r>
            <a:r>
              <a:rPr lang="en-US" dirty="0"/>
              <a:t> de </a:t>
            </a:r>
            <a:r>
              <a:rPr lang="en-US" dirty="0" err="1"/>
              <a:t>verilen</a:t>
            </a:r>
            <a:r>
              <a:rPr lang="en-US" dirty="0"/>
              <a:t> </a:t>
            </a:r>
            <a:r>
              <a:rPr lang="en-US" dirty="0" err="1"/>
              <a:t>lojistikte</a:t>
            </a:r>
            <a:r>
              <a:rPr lang="en-US" dirty="0"/>
              <a:t> </a:t>
            </a:r>
            <a:r>
              <a:rPr lang="en-US" dirty="0" err="1"/>
              <a:t>dış</a:t>
            </a:r>
            <a:r>
              <a:rPr lang="en-US" dirty="0"/>
              <a:t> </a:t>
            </a:r>
            <a:r>
              <a:rPr lang="en-US" dirty="0" err="1"/>
              <a:t>kaynak</a:t>
            </a:r>
            <a:r>
              <a:rPr lang="en-US" dirty="0"/>
              <a:t> </a:t>
            </a:r>
            <a:r>
              <a:rPr lang="en-US" dirty="0" err="1"/>
              <a:t>kullanımı</a:t>
            </a:r>
            <a:r>
              <a:rPr lang="en-US" dirty="0"/>
              <a:t> </a:t>
            </a:r>
            <a:r>
              <a:rPr lang="en-US" dirty="0" err="1"/>
              <a:t>tedarik</a:t>
            </a:r>
            <a:r>
              <a:rPr lang="en-US" dirty="0"/>
              <a:t> </a:t>
            </a:r>
            <a:r>
              <a:rPr lang="en-US" dirty="0" err="1"/>
              <a:t>zinciri</a:t>
            </a:r>
            <a:r>
              <a:rPr lang="en-US" dirty="0"/>
              <a:t> </a:t>
            </a:r>
            <a:r>
              <a:rPr lang="en-US" dirty="0" err="1"/>
              <a:t>içindeki</a:t>
            </a:r>
            <a:r>
              <a:rPr lang="en-US" dirty="0"/>
              <a:t> </a:t>
            </a:r>
            <a:r>
              <a:rPr lang="en-US" dirty="0" err="1"/>
              <a:t>temel</a:t>
            </a:r>
            <a:r>
              <a:rPr lang="en-US" dirty="0"/>
              <a:t> </a:t>
            </a:r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faaliyetlerinin</a:t>
            </a:r>
            <a:r>
              <a:rPr lang="en-US" dirty="0"/>
              <a:t> </a:t>
            </a:r>
            <a:r>
              <a:rPr lang="en-US" dirty="0" err="1"/>
              <a:t>konusunda</a:t>
            </a:r>
            <a:r>
              <a:rPr lang="en-US" dirty="0"/>
              <a:t> </a:t>
            </a:r>
            <a:r>
              <a:rPr lang="en-US" dirty="0" err="1"/>
              <a:t>uzman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şirketlere</a:t>
            </a:r>
            <a:r>
              <a:rPr lang="en-US" dirty="0"/>
              <a:t> </a:t>
            </a:r>
            <a:r>
              <a:rPr lang="en-US" dirty="0" err="1"/>
              <a:t>yaptırılması</a:t>
            </a:r>
            <a:r>
              <a:rPr lang="en-US" dirty="0"/>
              <a:t> </a:t>
            </a:r>
            <a:r>
              <a:rPr lang="en-US" dirty="0" err="1"/>
              <a:t>anlamına</a:t>
            </a:r>
            <a:r>
              <a:rPr lang="en-US" dirty="0"/>
              <a:t> </a:t>
            </a:r>
            <a:r>
              <a:rPr lang="en-US" dirty="0" err="1"/>
              <a:t>gelmektedir</a:t>
            </a:r>
            <a:r>
              <a:rPr lang="en-US" dirty="0"/>
              <a:t>. 2.faaliyette </a:t>
            </a:r>
            <a:r>
              <a:rPr lang="en-US" dirty="0" err="1"/>
              <a:t>detaylı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alınacaktır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tr-TR" sz="4400" b="1" dirty="0" smtClean="0"/>
              <a:t>1.5. </a:t>
            </a:r>
            <a:r>
              <a:rPr lang="en-US" sz="4400" b="1" dirty="0" err="1" smtClean="0"/>
              <a:t>Diğer</a:t>
            </a:r>
            <a:r>
              <a:rPr lang="en-US" sz="4400" b="1" dirty="0" smtClean="0"/>
              <a:t> </a:t>
            </a:r>
            <a:r>
              <a:rPr lang="en-US" sz="4400" b="1" dirty="0" err="1"/>
              <a:t>Önemli</a:t>
            </a:r>
            <a:r>
              <a:rPr lang="en-US" sz="4400" b="1" dirty="0"/>
              <a:t> </a:t>
            </a:r>
            <a:r>
              <a:rPr lang="en-US" sz="4400" b="1" dirty="0" err="1"/>
              <a:t>Lojistik</a:t>
            </a:r>
            <a:r>
              <a:rPr lang="en-US" sz="4400" b="1" dirty="0"/>
              <a:t> </a:t>
            </a:r>
            <a:r>
              <a:rPr lang="en-US" sz="4400" b="1" dirty="0" err="1"/>
              <a:t>Terimler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2">
              <a:buNone/>
            </a:pPr>
            <a:r>
              <a:rPr lang="tr-TR" sz="11100" b="1" dirty="0" smtClean="0"/>
              <a:t>1.5.1. </a:t>
            </a:r>
            <a:r>
              <a:rPr lang="en-US" sz="11100" b="1" dirty="0" err="1" smtClean="0"/>
              <a:t>Entegre</a:t>
            </a:r>
            <a:r>
              <a:rPr lang="en-US" sz="11100" b="1" dirty="0" smtClean="0"/>
              <a:t> </a:t>
            </a:r>
            <a:r>
              <a:rPr lang="en-US" sz="11100" b="1" dirty="0" err="1"/>
              <a:t>Lojistik</a:t>
            </a:r>
            <a:r>
              <a:rPr lang="en-US" sz="11100" b="1" dirty="0"/>
              <a:t> </a:t>
            </a:r>
            <a:r>
              <a:rPr lang="en-US" sz="11100" b="1" dirty="0" err="1"/>
              <a:t>Destek</a:t>
            </a:r>
            <a:r>
              <a:rPr lang="en-US" sz="11100" b="1" dirty="0"/>
              <a:t> (</a:t>
            </a:r>
            <a:r>
              <a:rPr lang="en-US" sz="11100" b="1" dirty="0" err="1"/>
              <a:t>lntegrated</a:t>
            </a:r>
            <a:r>
              <a:rPr lang="en-US" sz="11100" b="1" dirty="0"/>
              <a:t> logistics support, </a:t>
            </a:r>
            <a:r>
              <a:rPr lang="en-US" sz="11100" b="1" dirty="0" err="1"/>
              <a:t>lLS</a:t>
            </a:r>
            <a:r>
              <a:rPr lang="en-US" sz="11100" b="1" dirty="0"/>
              <a:t>);</a:t>
            </a:r>
            <a:endParaRPr lang="tr-TR" sz="11100" b="1" dirty="0"/>
          </a:p>
          <a:p>
            <a:r>
              <a:rPr lang="en-US" sz="11200" dirty="0" err="1"/>
              <a:t>Planlama</a:t>
            </a:r>
            <a:r>
              <a:rPr lang="en-US" sz="11200" dirty="0"/>
              <a:t>, </a:t>
            </a:r>
            <a:r>
              <a:rPr lang="en-US" sz="11200" dirty="0" err="1"/>
              <a:t>bütçeleme</a:t>
            </a:r>
            <a:r>
              <a:rPr lang="en-US" sz="11200" dirty="0"/>
              <a:t> </a:t>
            </a:r>
            <a:r>
              <a:rPr lang="en-US" sz="11200" dirty="0" err="1"/>
              <a:t>ve</a:t>
            </a:r>
            <a:r>
              <a:rPr lang="en-US" sz="11200" dirty="0"/>
              <a:t> </a:t>
            </a:r>
            <a:r>
              <a:rPr lang="en-US" sz="11200" dirty="0" err="1"/>
              <a:t>fonksiyonellik</a:t>
            </a:r>
            <a:r>
              <a:rPr lang="en-US" sz="11200" dirty="0"/>
              <a:t> </a:t>
            </a:r>
            <a:r>
              <a:rPr lang="en-US" sz="11200" dirty="0" err="1"/>
              <a:t>kontrol</a:t>
            </a:r>
            <a:r>
              <a:rPr lang="en-US" sz="11200" dirty="0"/>
              <a:t> </a:t>
            </a:r>
            <a:r>
              <a:rPr lang="en-US" sz="11200" dirty="0" err="1"/>
              <a:t>mekanizmalarını</a:t>
            </a:r>
            <a:r>
              <a:rPr lang="en-US" sz="11200" dirty="0"/>
              <a:t> </a:t>
            </a:r>
            <a:r>
              <a:rPr lang="en-US" sz="11200" dirty="0" err="1"/>
              <a:t>içeren</a:t>
            </a:r>
            <a:r>
              <a:rPr lang="en-US" sz="11200" dirty="0"/>
              <a:t>, </a:t>
            </a:r>
            <a:r>
              <a:rPr lang="en-US" sz="11200" dirty="0" err="1"/>
              <a:t>sistemin</a:t>
            </a:r>
            <a:r>
              <a:rPr lang="en-US" sz="11200" dirty="0"/>
              <a:t> </a:t>
            </a:r>
            <a:r>
              <a:rPr lang="en-US" sz="11200" dirty="0" err="1"/>
              <a:t>performans</a:t>
            </a:r>
            <a:r>
              <a:rPr lang="en-US" sz="11200" dirty="0"/>
              <a:t> </a:t>
            </a:r>
            <a:r>
              <a:rPr lang="en-US" sz="11200" dirty="0" err="1"/>
              <a:t>ihtiyaçlarını</a:t>
            </a:r>
            <a:r>
              <a:rPr lang="en-US" sz="11200" dirty="0"/>
              <a:t> </a:t>
            </a:r>
            <a:r>
              <a:rPr lang="en-US" sz="11200" dirty="0" err="1"/>
              <a:t>sağlamayı</a:t>
            </a:r>
            <a:r>
              <a:rPr lang="en-US" sz="11200" dirty="0"/>
              <a:t> </a:t>
            </a:r>
            <a:r>
              <a:rPr lang="en-US" sz="11200" dirty="0" err="1"/>
              <a:t>hedefleyen</a:t>
            </a:r>
            <a:r>
              <a:rPr lang="en-US" sz="11200" dirty="0"/>
              <a:t> </a:t>
            </a:r>
            <a:r>
              <a:rPr lang="en-US" sz="11200" dirty="0" err="1"/>
              <a:t>ve</a:t>
            </a:r>
            <a:r>
              <a:rPr lang="en-US" sz="11200" dirty="0"/>
              <a:t> optimum </a:t>
            </a:r>
            <a:r>
              <a:rPr lang="en-US" sz="11200" dirty="0" err="1"/>
              <a:t>fiyatla</a:t>
            </a:r>
            <a:r>
              <a:rPr lang="en-US" sz="11200" dirty="0"/>
              <a:t> </a:t>
            </a:r>
            <a:r>
              <a:rPr lang="en-US" sz="11200" dirty="0" err="1"/>
              <a:t>ömür</a:t>
            </a:r>
            <a:r>
              <a:rPr lang="en-US" sz="11200" dirty="0"/>
              <a:t> </a:t>
            </a:r>
            <a:r>
              <a:rPr lang="en-US" sz="11200" dirty="0" err="1"/>
              <a:t>boyu</a:t>
            </a:r>
            <a:r>
              <a:rPr lang="en-US" sz="11200" dirty="0"/>
              <a:t> </a:t>
            </a:r>
            <a:r>
              <a:rPr lang="en-US" sz="11200" dirty="0" err="1"/>
              <a:t>destek</a:t>
            </a:r>
            <a:r>
              <a:rPr lang="en-US" sz="11200" dirty="0"/>
              <a:t> </a:t>
            </a:r>
            <a:r>
              <a:rPr lang="en-US" sz="11200" dirty="0" err="1"/>
              <a:t>sağlanmasını</a:t>
            </a:r>
            <a:r>
              <a:rPr lang="en-US" sz="11200" dirty="0"/>
              <a:t> </a:t>
            </a:r>
            <a:r>
              <a:rPr lang="en-US" sz="11200" dirty="0" err="1"/>
              <a:t>kapsayan</a:t>
            </a:r>
            <a:r>
              <a:rPr lang="en-US" sz="11200" dirty="0"/>
              <a:t> </a:t>
            </a:r>
            <a:r>
              <a:rPr lang="en-US" sz="11200" dirty="0" err="1"/>
              <a:t>bir</a:t>
            </a:r>
            <a:r>
              <a:rPr lang="en-US" sz="11200" dirty="0"/>
              <a:t> </a:t>
            </a:r>
            <a:r>
              <a:rPr lang="en-US" sz="11200" dirty="0" err="1"/>
              <a:t>yönetim</a:t>
            </a:r>
            <a:r>
              <a:rPr lang="en-US" sz="11200" dirty="0"/>
              <a:t> </a:t>
            </a:r>
            <a:r>
              <a:rPr lang="en-US" sz="11200" dirty="0" err="1"/>
              <a:t>fonksiyonudur</a:t>
            </a:r>
            <a:r>
              <a:rPr lang="en-US" sz="11200" dirty="0"/>
              <a:t>. </a:t>
            </a:r>
            <a:r>
              <a:rPr lang="en-US" sz="11200" dirty="0" err="1"/>
              <a:t>Bir</a:t>
            </a:r>
            <a:r>
              <a:rPr lang="en-US" sz="11200" dirty="0"/>
              <a:t> </a:t>
            </a:r>
            <a:r>
              <a:rPr lang="en-US" sz="11200" dirty="0" err="1"/>
              <a:t>başka</a:t>
            </a:r>
            <a:r>
              <a:rPr lang="en-US" sz="11200" dirty="0"/>
              <a:t> </a:t>
            </a:r>
            <a:r>
              <a:rPr lang="en-US" sz="11200" dirty="0" err="1"/>
              <a:t>ifade</a:t>
            </a:r>
            <a:r>
              <a:rPr lang="en-US" sz="11200" dirty="0"/>
              <a:t> </a:t>
            </a:r>
            <a:r>
              <a:rPr lang="en-US" sz="11200" dirty="0" err="1"/>
              <a:t>ile</a:t>
            </a:r>
            <a:r>
              <a:rPr lang="en-US" sz="11200" dirty="0"/>
              <a:t> </a:t>
            </a:r>
            <a:r>
              <a:rPr lang="en-US" sz="11200" dirty="0" err="1"/>
              <a:t>bir</a:t>
            </a:r>
            <a:r>
              <a:rPr lang="en-US" sz="11200" dirty="0"/>
              <a:t> </a:t>
            </a:r>
            <a:r>
              <a:rPr lang="en-US" sz="11200" dirty="0" err="1"/>
              <a:t>sistemin</a:t>
            </a:r>
            <a:r>
              <a:rPr lang="en-US" sz="11200" dirty="0"/>
              <a:t> </a:t>
            </a:r>
            <a:r>
              <a:rPr lang="en-US" sz="11200" dirty="0" err="1"/>
              <a:t>desteklenmesi</a:t>
            </a:r>
            <a:r>
              <a:rPr lang="en-US" sz="11200" dirty="0"/>
              <a:t> </a:t>
            </a:r>
            <a:r>
              <a:rPr lang="en-US" sz="11200" dirty="0" err="1"/>
              <a:t>için</a:t>
            </a:r>
            <a:r>
              <a:rPr lang="en-US" sz="11200" dirty="0"/>
              <a:t> </a:t>
            </a:r>
            <a:r>
              <a:rPr lang="en-US" sz="11200" dirty="0" err="1"/>
              <a:t>gerekli</a:t>
            </a:r>
            <a:r>
              <a:rPr lang="en-US" sz="11200" dirty="0"/>
              <a:t> </a:t>
            </a:r>
            <a:r>
              <a:rPr lang="en-US" sz="11200" dirty="0" err="1"/>
              <a:t>olan</a:t>
            </a:r>
            <a:r>
              <a:rPr lang="en-US" sz="11200" dirty="0"/>
              <a:t> </a:t>
            </a:r>
            <a:r>
              <a:rPr lang="en-US" sz="11200" dirty="0" err="1"/>
              <a:t>ihtiyaçların</a:t>
            </a:r>
            <a:r>
              <a:rPr lang="en-US" sz="11200" dirty="0"/>
              <a:t> </a:t>
            </a:r>
            <a:r>
              <a:rPr lang="en-US" sz="11200" dirty="0" err="1"/>
              <a:t>belirlenmesi</a:t>
            </a:r>
            <a:r>
              <a:rPr lang="en-US" sz="11200" dirty="0"/>
              <a:t> </a:t>
            </a:r>
            <a:r>
              <a:rPr lang="en-US" sz="11200" dirty="0" err="1"/>
              <a:t>ve</a:t>
            </a:r>
            <a:r>
              <a:rPr lang="en-US" sz="11200" dirty="0"/>
              <a:t> </a:t>
            </a:r>
            <a:r>
              <a:rPr lang="en-US" sz="11200" dirty="0" err="1"/>
              <a:t>planlanması</a:t>
            </a:r>
            <a:r>
              <a:rPr lang="en-US" sz="11200" dirty="0"/>
              <a:t> </a:t>
            </a:r>
            <a:r>
              <a:rPr lang="en-US" sz="11200" dirty="0" err="1"/>
              <a:t>için</a:t>
            </a:r>
            <a:r>
              <a:rPr lang="en-US" sz="11200" dirty="0"/>
              <a:t> </a:t>
            </a:r>
            <a:r>
              <a:rPr lang="en-US" sz="11200" dirty="0" err="1"/>
              <a:t>teknik</a:t>
            </a:r>
            <a:r>
              <a:rPr lang="en-US" sz="11200" dirty="0"/>
              <a:t> </a:t>
            </a:r>
            <a:r>
              <a:rPr lang="en-US" sz="11200" dirty="0" err="1"/>
              <a:t>lojistik</a:t>
            </a:r>
            <a:r>
              <a:rPr lang="en-US" sz="11200" dirty="0"/>
              <a:t> </a:t>
            </a:r>
            <a:r>
              <a:rPr lang="en-US" sz="11200" dirty="0" err="1"/>
              <a:t>elemanların</a:t>
            </a:r>
            <a:r>
              <a:rPr lang="en-US" sz="11200" dirty="0"/>
              <a:t> </a:t>
            </a:r>
            <a:r>
              <a:rPr lang="en-US" sz="11200" dirty="0" err="1"/>
              <a:t>birleştirilmiş</a:t>
            </a:r>
            <a:r>
              <a:rPr lang="en-US" sz="11200" dirty="0"/>
              <a:t> </a:t>
            </a:r>
            <a:r>
              <a:rPr lang="en-US" sz="11200" dirty="0" err="1"/>
              <a:t>yönetimidir</a:t>
            </a:r>
            <a:r>
              <a:rPr lang="en-US" sz="11200" dirty="0"/>
              <a:t>. </a:t>
            </a:r>
            <a:r>
              <a:rPr lang="en-US" sz="11200" dirty="0" err="1"/>
              <a:t>Temel</a:t>
            </a:r>
            <a:r>
              <a:rPr lang="en-US" sz="11200" dirty="0"/>
              <a:t> </a:t>
            </a:r>
            <a:r>
              <a:rPr lang="en-US" sz="11200" dirty="0" err="1"/>
              <a:t>amacı</a:t>
            </a:r>
            <a:r>
              <a:rPr lang="en-US" sz="11200" dirty="0"/>
              <a:t> </a:t>
            </a:r>
            <a:r>
              <a:rPr lang="en-US" sz="11200" dirty="0" err="1"/>
              <a:t>sistem</a:t>
            </a:r>
            <a:r>
              <a:rPr lang="en-US" sz="11200" dirty="0"/>
              <a:t> </a:t>
            </a:r>
            <a:r>
              <a:rPr lang="en-US" sz="11200" dirty="0" err="1"/>
              <a:t>elemanlarını</a:t>
            </a:r>
            <a:r>
              <a:rPr lang="en-US" sz="11200" dirty="0"/>
              <a:t> </a:t>
            </a:r>
            <a:r>
              <a:rPr lang="en-US" sz="11200" dirty="0" err="1"/>
              <a:t>desteklenebilir</a:t>
            </a:r>
            <a:r>
              <a:rPr lang="en-US" sz="11200" dirty="0"/>
              <a:t> </a:t>
            </a:r>
            <a:r>
              <a:rPr lang="en-US" sz="11200" dirty="0" err="1"/>
              <a:t>bir</a:t>
            </a:r>
            <a:r>
              <a:rPr lang="en-US" sz="11200" dirty="0"/>
              <a:t> </a:t>
            </a:r>
            <a:r>
              <a:rPr lang="en-US" sz="11200" dirty="0" err="1"/>
              <a:t>şekilde</a:t>
            </a:r>
            <a:r>
              <a:rPr lang="en-US" sz="11200" dirty="0"/>
              <a:t> </a:t>
            </a:r>
            <a:r>
              <a:rPr lang="en-US" sz="11200" dirty="0" err="1"/>
              <a:t>tasarlamak</a:t>
            </a:r>
            <a:r>
              <a:rPr lang="en-US" sz="11200" dirty="0"/>
              <a:t> </a:t>
            </a:r>
            <a:r>
              <a:rPr lang="en-US" sz="11200" dirty="0" err="1"/>
              <a:t>ve</a:t>
            </a:r>
            <a:r>
              <a:rPr lang="en-US" sz="11200" dirty="0"/>
              <a:t> </a:t>
            </a:r>
            <a:r>
              <a:rPr lang="en-US" sz="11200" dirty="0" err="1"/>
              <a:t>destek</a:t>
            </a:r>
            <a:r>
              <a:rPr lang="en-US" sz="11200" dirty="0"/>
              <a:t> </a:t>
            </a:r>
            <a:r>
              <a:rPr lang="en-US" sz="11200" dirty="0" err="1"/>
              <a:t>altyapısını</a:t>
            </a:r>
            <a:r>
              <a:rPr lang="en-US" sz="11200" dirty="0"/>
              <a:t> </a:t>
            </a:r>
            <a:r>
              <a:rPr lang="en-US" sz="11200" dirty="0" err="1"/>
              <a:t>sistemin</a:t>
            </a:r>
            <a:r>
              <a:rPr lang="en-US" sz="11200" dirty="0"/>
              <a:t> </a:t>
            </a:r>
            <a:r>
              <a:rPr lang="en-US" sz="11200" dirty="0" err="1"/>
              <a:t>tüm</a:t>
            </a:r>
            <a:r>
              <a:rPr lang="en-US" sz="11200" dirty="0"/>
              <a:t> </a:t>
            </a:r>
            <a:r>
              <a:rPr lang="en-US" sz="11200" dirty="0" err="1"/>
              <a:t>elemanları</a:t>
            </a:r>
            <a:r>
              <a:rPr lang="en-US" sz="11200" dirty="0"/>
              <a:t> </a:t>
            </a:r>
            <a:r>
              <a:rPr lang="en-US" sz="11200" dirty="0" err="1"/>
              <a:t>ile</a:t>
            </a:r>
            <a:r>
              <a:rPr lang="en-US" sz="11200" dirty="0"/>
              <a:t> </a:t>
            </a:r>
            <a:r>
              <a:rPr lang="en-US" sz="11200" dirty="0" err="1"/>
              <a:t>uyumlu</a:t>
            </a:r>
            <a:r>
              <a:rPr lang="en-US" sz="11200" dirty="0"/>
              <a:t> </a:t>
            </a:r>
            <a:r>
              <a:rPr lang="en-US" sz="11200" dirty="0" err="1"/>
              <a:t>hâle</a:t>
            </a:r>
            <a:r>
              <a:rPr lang="en-US" sz="11200" dirty="0"/>
              <a:t> </a:t>
            </a:r>
            <a:r>
              <a:rPr lang="en-US" sz="11200" dirty="0" err="1"/>
              <a:t>getirmektir</a:t>
            </a:r>
            <a:r>
              <a:rPr lang="en-US" sz="11200" dirty="0"/>
              <a:t>.</a:t>
            </a:r>
            <a:endParaRPr lang="tr-TR" sz="11200" dirty="0"/>
          </a:p>
          <a:p>
            <a:r>
              <a:rPr lang="en-US" sz="7000" dirty="0"/>
              <a:t/>
            </a:r>
            <a:br>
              <a:rPr lang="en-US" sz="7000" dirty="0"/>
            </a:br>
            <a:endParaRPr lang="tr-TR" sz="70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sz="4400" b="1" dirty="0" smtClean="0"/>
              <a:t>1.5 </a:t>
            </a:r>
            <a:r>
              <a:rPr lang="en-US" sz="4400" b="1" dirty="0" err="1" smtClean="0"/>
              <a:t>Diğer</a:t>
            </a:r>
            <a:r>
              <a:rPr lang="en-US" sz="4400" b="1" dirty="0" smtClean="0"/>
              <a:t> </a:t>
            </a:r>
            <a:r>
              <a:rPr lang="en-US" sz="4400" b="1" dirty="0" err="1"/>
              <a:t>Önemli</a:t>
            </a:r>
            <a:r>
              <a:rPr lang="en-US" sz="4400" b="1" dirty="0"/>
              <a:t> </a:t>
            </a:r>
            <a:r>
              <a:rPr lang="en-US" sz="4400" b="1" dirty="0" err="1"/>
              <a:t>Lojistik</a:t>
            </a:r>
            <a:r>
              <a:rPr lang="en-US" sz="4400" b="1" dirty="0"/>
              <a:t> </a:t>
            </a:r>
            <a:r>
              <a:rPr lang="en-US" sz="4400" b="1" dirty="0" err="1"/>
              <a:t>Terimler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None/>
            </a:pPr>
            <a:r>
              <a:rPr lang="tr-TR" sz="3600" b="1" dirty="0" smtClean="0"/>
              <a:t>1.5.2. </a:t>
            </a:r>
            <a:r>
              <a:rPr lang="en-US" sz="3600" b="1" dirty="0" smtClean="0"/>
              <a:t>Electronic </a:t>
            </a:r>
            <a:r>
              <a:rPr lang="en-US" sz="3600" b="1" dirty="0"/>
              <a:t>Data Interchange, EDI</a:t>
            </a:r>
            <a:endParaRPr lang="tr-TR" sz="3600" b="1" dirty="0"/>
          </a:p>
          <a:p>
            <a:r>
              <a:rPr lang="en-US" dirty="0" err="1"/>
              <a:t>Otomasyon</a:t>
            </a:r>
            <a:r>
              <a:rPr lang="en-US" dirty="0"/>
              <a:t> </a:t>
            </a:r>
            <a:r>
              <a:rPr lang="en-US" dirty="0" err="1"/>
              <a:t>destekli</a:t>
            </a:r>
            <a:r>
              <a:rPr lang="en-US" dirty="0"/>
              <a:t>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merkezlerinde</a:t>
            </a:r>
            <a:r>
              <a:rPr lang="en-US" dirty="0"/>
              <a:t>,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geniş</a:t>
            </a:r>
            <a:r>
              <a:rPr lang="en-US" dirty="0"/>
              <a:t> </a:t>
            </a:r>
            <a:r>
              <a:rPr lang="en-US" dirty="0" err="1"/>
              <a:t>miktarda</a:t>
            </a:r>
            <a:r>
              <a:rPr lang="en-US" dirty="0"/>
              <a:t> </a:t>
            </a:r>
            <a:r>
              <a:rPr lang="en-US" dirty="0" err="1"/>
              <a:t>bilginin</a:t>
            </a:r>
            <a:r>
              <a:rPr lang="en-US" dirty="0"/>
              <a:t> </a:t>
            </a:r>
            <a:r>
              <a:rPr lang="en-US" dirty="0" err="1"/>
              <a:t>hızlı</a:t>
            </a:r>
            <a:r>
              <a:rPr lang="en-US" dirty="0"/>
              <a:t> </a:t>
            </a:r>
            <a:r>
              <a:rPr lang="en-US" dirty="0" err="1"/>
              <a:t>değişimi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bilgisayarlar</a:t>
            </a:r>
            <a:r>
              <a:rPr lang="en-US" dirty="0"/>
              <a:t> </a:t>
            </a:r>
            <a:r>
              <a:rPr lang="en-US" dirty="0" err="1"/>
              <a:t>aracılığı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oluşturulan</a:t>
            </a:r>
            <a:r>
              <a:rPr lang="en-US" dirty="0"/>
              <a:t>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aktarım</a:t>
            </a:r>
            <a:r>
              <a:rPr lang="en-US" dirty="0"/>
              <a:t> </a:t>
            </a:r>
            <a:r>
              <a:rPr lang="en-US" dirty="0" err="1"/>
              <a:t>sistemidir</a:t>
            </a:r>
            <a:r>
              <a:rPr lang="en-US" dirty="0"/>
              <a:t>.</a:t>
            </a:r>
            <a:endParaRPr lang="tr-TR" dirty="0"/>
          </a:p>
          <a:p>
            <a:pPr>
              <a:buNone/>
            </a:pPr>
            <a:r>
              <a:rPr lang="en-US" dirty="0"/>
              <a:t> </a:t>
            </a:r>
            <a:endParaRPr lang="tr-TR" sz="4400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sz="4900" b="1" dirty="0" smtClean="0"/>
              <a:t>1.5. </a:t>
            </a:r>
            <a:r>
              <a:rPr lang="en-US" sz="4900" b="1" dirty="0" err="1" smtClean="0"/>
              <a:t>Diğer</a:t>
            </a:r>
            <a:r>
              <a:rPr lang="en-US" sz="4900" b="1" dirty="0" smtClean="0"/>
              <a:t> </a:t>
            </a:r>
            <a:r>
              <a:rPr lang="en-US" sz="4900" b="1" dirty="0" err="1" smtClean="0"/>
              <a:t>Önemli</a:t>
            </a:r>
            <a:r>
              <a:rPr lang="en-US" sz="4900" b="1" dirty="0" smtClean="0"/>
              <a:t> </a:t>
            </a:r>
            <a:r>
              <a:rPr lang="en-US" sz="4900" b="1" dirty="0" err="1" smtClean="0"/>
              <a:t>Lojistik</a:t>
            </a:r>
            <a:r>
              <a:rPr lang="en-US" sz="4900" b="1" dirty="0" smtClean="0"/>
              <a:t> </a:t>
            </a:r>
            <a:r>
              <a:rPr lang="en-US" sz="4900" b="1" dirty="0" err="1" smtClean="0"/>
              <a:t>Terimler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2">
              <a:buNone/>
            </a:pPr>
            <a:r>
              <a:rPr lang="tr-TR" sz="3900" b="1" dirty="0" smtClean="0"/>
              <a:t>1.5.3.</a:t>
            </a:r>
            <a:r>
              <a:rPr lang="en-US" sz="3900" b="1" dirty="0" err="1" smtClean="0"/>
              <a:t>Sistem</a:t>
            </a:r>
            <a:r>
              <a:rPr lang="en-US" sz="3900" b="1" dirty="0" smtClean="0"/>
              <a:t> </a:t>
            </a:r>
            <a:r>
              <a:rPr lang="en-US" sz="3900" b="1" dirty="0" err="1"/>
              <a:t>Mühendisliği</a:t>
            </a:r>
            <a:endParaRPr lang="tr-TR" sz="3900" b="1" dirty="0"/>
          </a:p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mühendisliği</a:t>
            </a:r>
            <a:r>
              <a:rPr lang="en-US" dirty="0"/>
              <a:t>,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mühendisliği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makine</a:t>
            </a:r>
            <a:r>
              <a:rPr lang="en-US" dirty="0"/>
              <a:t> </a:t>
            </a:r>
            <a:r>
              <a:rPr lang="en-US" dirty="0" err="1"/>
              <a:t>mühendisliği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mühendislik</a:t>
            </a:r>
            <a:r>
              <a:rPr lang="en-US" dirty="0"/>
              <a:t> </a:t>
            </a:r>
            <a:r>
              <a:rPr lang="en-US" dirty="0" err="1"/>
              <a:t>değildir</a:t>
            </a:r>
            <a:r>
              <a:rPr lang="en-US" dirty="0"/>
              <a:t>. </a:t>
            </a:r>
            <a:r>
              <a:rPr lang="en-US" dirty="0" err="1"/>
              <a:t>Birden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mühendisliğin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bileşkesi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edilebilir</a:t>
            </a:r>
            <a:r>
              <a:rPr lang="en-US" dirty="0"/>
              <a:t>.  </a:t>
            </a:r>
            <a:r>
              <a:rPr lang="en-US" dirty="0" err="1"/>
              <a:t>Talebin</a:t>
            </a:r>
            <a:r>
              <a:rPr lang="en-US" dirty="0"/>
              <a:t> </a:t>
            </a:r>
            <a:r>
              <a:rPr lang="en-US" dirty="0" err="1"/>
              <a:t>belirlenmesinin</a:t>
            </a:r>
            <a:r>
              <a:rPr lang="en-US" dirty="0"/>
              <a:t> </a:t>
            </a:r>
            <a:r>
              <a:rPr lang="en-US" dirty="0" err="1"/>
              <a:t>ardından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mühendisliği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sistemin</a:t>
            </a:r>
            <a:r>
              <a:rPr lang="en-US" dirty="0"/>
              <a:t> </a:t>
            </a:r>
            <a:r>
              <a:rPr lang="en-US" dirty="0" err="1"/>
              <a:t>bütün</a:t>
            </a:r>
            <a:r>
              <a:rPr lang="en-US" dirty="0"/>
              <a:t> </a:t>
            </a:r>
            <a:r>
              <a:rPr lang="en-US" dirty="0" err="1"/>
              <a:t>işlemlerini</a:t>
            </a:r>
            <a:r>
              <a:rPr lang="en-US" dirty="0"/>
              <a:t>, </a:t>
            </a:r>
            <a:r>
              <a:rPr lang="en-US" dirty="0" err="1"/>
              <a:t>geliştirilmesini</a:t>
            </a:r>
            <a:r>
              <a:rPr lang="en-US" dirty="0"/>
              <a:t>, </a:t>
            </a:r>
            <a:r>
              <a:rPr lang="en-US" dirty="0" err="1"/>
              <a:t>üretilmesini</a:t>
            </a:r>
            <a:r>
              <a:rPr lang="en-US" dirty="0"/>
              <a:t>, </a:t>
            </a:r>
            <a:r>
              <a:rPr lang="en-US" dirty="0" err="1"/>
              <a:t>inşasını</a:t>
            </a:r>
            <a:r>
              <a:rPr lang="en-US" dirty="0"/>
              <a:t>, </a:t>
            </a:r>
            <a:r>
              <a:rPr lang="en-US" dirty="0" err="1"/>
              <a:t>destek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kullanılmasını</a:t>
            </a:r>
            <a:r>
              <a:rPr lang="en-US" dirty="0"/>
              <a:t>, </a:t>
            </a:r>
            <a:r>
              <a:rPr lang="en-US" dirty="0" err="1"/>
              <a:t>sistemin</a:t>
            </a:r>
            <a:r>
              <a:rPr lang="en-US" dirty="0"/>
              <a:t> </a:t>
            </a:r>
            <a:r>
              <a:rPr lang="en-US" dirty="0" err="1"/>
              <a:t>hizmet</a:t>
            </a:r>
            <a:r>
              <a:rPr lang="en-US" dirty="0"/>
              <a:t> </a:t>
            </a:r>
            <a:r>
              <a:rPr lang="en-US" dirty="0" err="1"/>
              <a:t>dışına</a:t>
            </a:r>
            <a:r>
              <a:rPr lang="en-US" dirty="0"/>
              <a:t> </a:t>
            </a:r>
            <a:r>
              <a:rPr lang="en-US" dirty="0" err="1"/>
              <a:t>çıkarılmasını</a:t>
            </a:r>
            <a:r>
              <a:rPr lang="en-US" dirty="0"/>
              <a:t> </a:t>
            </a:r>
            <a:r>
              <a:rPr lang="en-US" dirty="0" err="1"/>
              <a:t>tasarlar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icra</a:t>
            </a:r>
            <a:r>
              <a:rPr lang="en-US" dirty="0"/>
              <a:t> </a:t>
            </a:r>
            <a:r>
              <a:rPr lang="en-US" dirty="0" err="1"/>
              <a:t>eder</a:t>
            </a:r>
            <a:r>
              <a:rPr lang="en-US" dirty="0"/>
              <a:t>.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mühendisliğinin</a:t>
            </a:r>
            <a:r>
              <a:rPr lang="en-US" dirty="0"/>
              <a:t> en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amaçlarından</a:t>
            </a:r>
            <a:r>
              <a:rPr lang="en-US" dirty="0"/>
              <a:t> </a:t>
            </a:r>
            <a:r>
              <a:rPr lang="en-US" dirty="0" err="1"/>
              <a:t>biri</a:t>
            </a:r>
            <a:r>
              <a:rPr lang="en-US" dirty="0"/>
              <a:t> </a:t>
            </a:r>
            <a:r>
              <a:rPr lang="en-US" dirty="0" err="1"/>
              <a:t>işlevsel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ekonomik</a:t>
            </a:r>
            <a:r>
              <a:rPr lang="en-US" dirty="0"/>
              <a:t> </a:t>
            </a:r>
            <a:r>
              <a:rPr lang="en-US" dirty="0" err="1"/>
              <a:t>olmaktır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400" b="1" dirty="0" smtClean="0"/>
              <a:t/>
            </a:r>
            <a:br>
              <a:rPr lang="tr-TR" sz="4400" b="1" dirty="0" smtClean="0"/>
            </a:br>
            <a:r>
              <a:rPr lang="tr-TR" sz="4400" b="1" dirty="0" smtClean="0"/>
              <a:t>1.5.</a:t>
            </a:r>
            <a:r>
              <a:rPr lang="en-US" sz="4400" b="1" dirty="0" err="1" smtClean="0"/>
              <a:t>Diğer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Önemli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Lojistik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Terimler</a:t>
            </a:r>
            <a:r>
              <a:rPr lang="tr-TR" sz="4400" b="1" dirty="0" smtClean="0"/>
              <a:t/>
            </a:r>
            <a:br>
              <a:rPr lang="tr-TR" sz="4400" b="1" dirty="0" smtClean="0"/>
            </a:br>
            <a:endParaRPr lang="tr-TR" sz="4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2">
              <a:buNone/>
            </a:pPr>
            <a:r>
              <a:rPr lang="tr-TR" sz="4600" b="1" dirty="0" smtClean="0"/>
              <a:t>1.5.4. </a:t>
            </a:r>
            <a:r>
              <a:rPr lang="en-US" sz="4600" b="1" dirty="0" err="1" smtClean="0"/>
              <a:t>Desteklenebilirlik</a:t>
            </a:r>
            <a:r>
              <a:rPr lang="en-US" sz="4600" b="1" dirty="0" smtClean="0"/>
              <a:t> </a:t>
            </a:r>
            <a:r>
              <a:rPr lang="en-US" sz="4600" b="1" dirty="0" err="1"/>
              <a:t>Analizi</a:t>
            </a:r>
            <a:endParaRPr lang="tr-TR" sz="4600" b="1" dirty="0"/>
          </a:p>
          <a:p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desteğin</a:t>
            </a:r>
            <a:r>
              <a:rPr lang="en-US" dirty="0"/>
              <a:t>, </a:t>
            </a:r>
            <a:r>
              <a:rPr lang="en-US" dirty="0" err="1"/>
              <a:t>birbirini</a:t>
            </a:r>
            <a:r>
              <a:rPr lang="en-US" dirty="0"/>
              <a:t> </a:t>
            </a:r>
            <a:r>
              <a:rPr lang="en-US" dirty="0" err="1"/>
              <a:t>takip</a:t>
            </a:r>
            <a:r>
              <a:rPr lang="en-US" dirty="0"/>
              <a:t> </a:t>
            </a:r>
            <a:r>
              <a:rPr lang="en-US" dirty="0" err="1"/>
              <a:t>eden</a:t>
            </a:r>
            <a:r>
              <a:rPr lang="en-US" dirty="0"/>
              <a:t> </a:t>
            </a:r>
            <a:r>
              <a:rPr lang="en-US" dirty="0" err="1"/>
              <a:t>analitik</a:t>
            </a:r>
            <a:r>
              <a:rPr lang="en-US" dirty="0"/>
              <a:t> </a:t>
            </a:r>
            <a:r>
              <a:rPr lang="en-US" dirty="0" err="1"/>
              <a:t>işlemler</a:t>
            </a:r>
            <a:r>
              <a:rPr lang="en-US" dirty="0"/>
              <a:t> </a:t>
            </a:r>
            <a:r>
              <a:rPr lang="en-US" dirty="0" err="1"/>
              <a:t>kapsamında</a:t>
            </a:r>
            <a:r>
              <a:rPr lang="en-US" dirty="0"/>
              <a:t> </a:t>
            </a:r>
            <a:r>
              <a:rPr lang="en-US" dirty="0" err="1"/>
              <a:t>değerlendirilmesine</a:t>
            </a:r>
            <a:r>
              <a:rPr lang="en-US" dirty="0"/>
              <a:t> </a:t>
            </a:r>
            <a:r>
              <a:rPr lang="en-US" dirty="0" err="1"/>
              <a:t>denir</a:t>
            </a:r>
            <a:r>
              <a:rPr lang="en-US" dirty="0"/>
              <a:t>. </a:t>
            </a:r>
            <a:r>
              <a:rPr lang="en-US" dirty="0" err="1"/>
              <a:t>Desteklenebilirlik</a:t>
            </a:r>
            <a:r>
              <a:rPr lang="en-US" dirty="0"/>
              <a:t> </a:t>
            </a:r>
            <a:r>
              <a:rPr lang="en-US" dirty="0" err="1"/>
              <a:t>analizi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seri</a:t>
            </a:r>
            <a:r>
              <a:rPr lang="en-US" dirty="0"/>
              <a:t> </a:t>
            </a:r>
            <a:r>
              <a:rPr lang="en-US" dirty="0" err="1"/>
              <a:t>sayısal</a:t>
            </a:r>
            <a:r>
              <a:rPr lang="en-US" dirty="0"/>
              <a:t> </a:t>
            </a:r>
            <a:r>
              <a:rPr lang="en-US" dirty="0" err="1"/>
              <a:t>metottan</a:t>
            </a:r>
            <a:r>
              <a:rPr lang="en-US" dirty="0"/>
              <a:t> </a:t>
            </a:r>
            <a:r>
              <a:rPr lang="en-US" dirty="0" err="1"/>
              <a:t>oluşmuştur</a:t>
            </a:r>
            <a:r>
              <a:rPr lang="en-US" dirty="0"/>
              <a:t>. </a:t>
            </a:r>
            <a:r>
              <a:rPr lang="en-US" dirty="0" err="1"/>
              <a:t>Bunlar</a:t>
            </a:r>
            <a:r>
              <a:rPr lang="en-US" dirty="0"/>
              <a:t>;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tasarım</a:t>
            </a:r>
            <a:r>
              <a:rPr lang="en-US" dirty="0"/>
              <a:t> </a:t>
            </a:r>
            <a:r>
              <a:rPr lang="en-US" dirty="0" err="1"/>
              <a:t>girdisi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desteklenebilirlik</a:t>
            </a:r>
            <a:r>
              <a:rPr lang="en-US" dirty="0"/>
              <a:t> </a:t>
            </a:r>
            <a:r>
              <a:rPr lang="en-US" dirty="0" err="1"/>
              <a:t>kriterinin</a:t>
            </a:r>
            <a:r>
              <a:rPr lang="en-US" dirty="0"/>
              <a:t> </a:t>
            </a:r>
            <a:r>
              <a:rPr lang="en-US" dirty="0" err="1"/>
              <a:t>başlangıçta</a:t>
            </a:r>
            <a:r>
              <a:rPr lang="en-US" dirty="0"/>
              <a:t> </a:t>
            </a:r>
            <a:r>
              <a:rPr lang="en-US" dirty="0" err="1"/>
              <a:t>belirlenmesi</a:t>
            </a:r>
            <a:r>
              <a:rPr lang="en-US" dirty="0"/>
              <a:t>, </a:t>
            </a:r>
            <a:r>
              <a:rPr lang="en-US" dirty="0" err="1"/>
              <a:t>değişik</a:t>
            </a:r>
            <a:r>
              <a:rPr lang="en-US" dirty="0"/>
              <a:t> </a:t>
            </a:r>
            <a:r>
              <a:rPr lang="en-US" dirty="0" err="1"/>
              <a:t>tasarım</a:t>
            </a:r>
            <a:r>
              <a:rPr lang="en-US" dirty="0"/>
              <a:t> </a:t>
            </a:r>
            <a:r>
              <a:rPr lang="en-US" dirty="0" err="1"/>
              <a:t>alternatiflerinin</a:t>
            </a:r>
            <a:r>
              <a:rPr lang="en-US" dirty="0"/>
              <a:t> </a:t>
            </a:r>
            <a:r>
              <a:rPr lang="en-US" dirty="0" err="1"/>
              <a:t>değerlendirilmesi</a:t>
            </a:r>
            <a:r>
              <a:rPr lang="en-US" dirty="0"/>
              <a:t>, </a:t>
            </a:r>
            <a:r>
              <a:rPr lang="en-US" dirty="0" err="1"/>
              <a:t>bakım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destek</a:t>
            </a:r>
            <a:r>
              <a:rPr lang="en-US" dirty="0"/>
              <a:t> </a:t>
            </a:r>
            <a:r>
              <a:rPr lang="en-US" dirty="0" err="1"/>
              <a:t>elemanlarının</a:t>
            </a:r>
            <a:r>
              <a:rPr lang="en-US" dirty="0"/>
              <a:t> </a:t>
            </a:r>
            <a:r>
              <a:rPr lang="en-US" dirty="0" err="1"/>
              <a:t>tedarikine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satın</a:t>
            </a:r>
            <a:r>
              <a:rPr lang="en-US" dirty="0"/>
              <a:t> </a:t>
            </a:r>
            <a:r>
              <a:rPr lang="en-US" dirty="0" err="1"/>
              <a:t>alınması</a:t>
            </a:r>
            <a:r>
              <a:rPr lang="en-US" dirty="0"/>
              <a:t>, </a:t>
            </a:r>
            <a:r>
              <a:rPr lang="en-US" dirty="0" err="1"/>
              <a:t>kullanım</a:t>
            </a:r>
            <a:r>
              <a:rPr lang="en-US" dirty="0"/>
              <a:t> </a:t>
            </a:r>
            <a:r>
              <a:rPr lang="en-US" dirty="0" err="1"/>
              <a:t>safhasında</a:t>
            </a:r>
            <a:r>
              <a:rPr lang="en-US" dirty="0"/>
              <a:t> </a:t>
            </a:r>
            <a:r>
              <a:rPr lang="en-US" dirty="0" err="1"/>
              <a:t>destek</a:t>
            </a:r>
            <a:r>
              <a:rPr lang="en-US" dirty="0"/>
              <a:t> </a:t>
            </a:r>
            <a:r>
              <a:rPr lang="en-US" dirty="0" err="1"/>
              <a:t>altyapısının</a:t>
            </a:r>
            <a:r>
              <a:rPr lang="en-US" dirty="0"/>
              <a:t> </a:t>
            </a:r>
            <a:r>
              <a:rPr lang="en-US" dirty="0" err="1"/>
              <a:t>değerlendirmesi</a:t>
            </a:r>
            <a:r>
              <a:rPr lang="en-US" dirty="0"/>
              <a:t> </a:t>
            </a:r>
            <a:r>
              <a:rPr lang="en-US" dirty="0" err="1"/>
              <a:t>metotlarıdır</a:t>
            </a:r>
            <a:r>
              <a:rPr lang="en-US" dirty="0"/>
              <a:t>. </a:t>
            </a:r>
            <a:r>
              <a:rPr lang="en-US" dirty="0" err="1"/>
              <a:t>Desteklenebilirlik</a:t>
            </a:r>
            <a:r>
              <a:rPr lang="en-US" dirty="0"/>
              <a:t> </a:t>
            </a:r>
            <a:r>
              <a:rPr lang="en-US" dirty="0" err="1"/>
              <a:t>analizi</a:t>
            </a:r>
            <a:r>
              <a:rPr lang="en-US" dirty="0"/>
              <a:t> </a:t>
            </a:r>
            <a:r>
              <a:rPr lang="en-US" dirty="0" err="1"/>
              <a:t>bakım</a:t>
            </a:r>
            <a:r>
              <a:rPr lang="en-US" dirty="0"/>
              <a:t> </a:t>
            </a:r>
            <a:r>
              <a:rPr lang="en-US" dirty="0" err="1"/>
              <a:t>görev</a:t>
            </a:r>
            <a:r>
              <a:rPr lang="en-US" dirty="0"/>
              <a:t> </a:t>
            </a:r>
            <a:r>
              <a:rPr lang="en-US" dirty="0" err="1"/>
              <a:t>onarım</a:t>
            </a:r>
            <a:r>
              <a:rPr lang="en-US" dirty="0"/>
              <a:t> </a:t>
            </a:r>
            <a:r>
              <a:rPr lang="en-US" dirty="0" err="1"/>
              <a:t>seviye</a:t>
            </a:r>
            <a:r>
              <a:rPr lang="en-US" dirty="0"/>
              <a:t> </a:t>
            </a:r>
            <a:r>
              <a:rPr lang="en-US" dirty="0" err="1"/>
              <a:t>analizi</a:t>
            </a:r>
            <a:r>
              <a:rPr lang="en-US" dirty="0"/>
              <a:t>, </a:t>
            </a:r>
            <a:r>
              <a:rPr lang="en-US" dirty="0" err="1"/>
              <a:t>güvenilirlik</a:t>
            </a:r>
            <a:r>
              <a:rPr lang="en-US" dirty="0"/>
              <a:t> </a:t>
            </a:r>
            <a:r>
              <a:rPr lang="en-US" dirty="0" err="1"/>
              <a:t>odaklı</a:t>
            </a:r>
            <a:r>
              <a:rPr lang="en-US" dirty="0"/>
              <a:t> </a:t>
            </a:r>
            <a:r>
              <a:rPr lang="en-US" dirty="0" err="1"/>
              <a:t>bakım</a:t>
            </a:r>
            <a:r>
              <a:rPr lang="en-US" dirty="0"/>
              <a:t> </a:t>
            </a:r>
            <a:r>
              <a:rPr lang="en-US" dirty="0" err="1"/>
              <a:t>analizi</a:t>
            </a:r>
            <a:r>
              <a:rPr lang="en-US" dirty="0"/>
              <a:t>, </a:t>
            </a:r>
            <a:r>
              <a:rPr lang="en-US" dirty="0" err="1"/>
              <a:t>ömür</a:t>
            </a:r>
            <a:r>
              <a:rPr lang="en-US" dirty="0"/>
              <a:t> </a:t>
            </a:r>
            <a:r>
              <a:rPr lang="en-US" dirty="0" err="1"/>
              <a:t>devri</a:t>
            </a:r>
            <a:r>
              <a:rPr lang="en-US" dirty="0"/>
              <a:t> </a:t>
            </a:r>
            <a:r>
              <a:rPr lang="en-US" dirty="0" err="1"/>
              <a:t>maliyeti</a:t>
            </a:r>
            <a:r>
              <a:rPr lang="en-US" dirty="0"/>
              <a:t> </a:t>
            </a:r>
            <a:r>
              <a:rPr lang="en-US" dirty="0" err="1"/>
              <a:t>analizi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modellemeden</a:t>
            </a:r>
            <a:r>
              <a:rPr lang="en-US" dirty="0"/>
              <a:t> </a:t>
            </a:r>
            <a:r>
              <a:rPr lang="en-US" dirty="0" err="1"/>
              <a:t>oluşur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1.5. </a:t>
            </a:r>
            <a:r>
              <a:rPr lang="en-US" b="1" dirty="0" err="1" smtClean="0"/>
              <a:t>Diğer</a:t>
            </a:r>
            <a:r>
              <a:rPr lang="en-US" b="1" dirty="0" smtClean="0"/>
              <a:t> </a:t>
            </a:r>
            <a:r>
              <a:rPr lang="en-US" b="1" dirty="0" err="1" smtClean="0"/>
              <a:t>Önemli</a:t>
            </a:r>
            <a:r>
              <a:rPr lang="en-US" b="1" dirty="0" smtClean="0"/>
              <a:t> </a:t>
            </a:r>
            <a:r>
              <a:rPr lang="en-US" b="1" dirty="0" err="1" smtClean="0"/>
              <a:t>Lojistik</a:t>
            </a:r>
            <a:r>
              <a:rPr lang="en-US" b="1" dirty="0" smtClean="0"/>
              <a:t> </a:t>
            </a:r>
            <a:r>
              <a:rPr lang="en-US" b="1" dirty="0" err="1" smtClean="0"/>
              <a:t>Terimler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2" indent="-342900">
              <a:buNone/>
            </a:pPr>
            <a:r>
              <a:rPr lang="tr-TR" sz="3900" b="1" dirty="0" smtClean="0"/>
              <a:t>              1.5.5. </a:t>
            </a:r>
            <a:r>
              <a:rPr lang="en-US" sz="3900" b="1" dirty="0" err="1" smtClean="0"/>
              <a:t>Konfigürasyon</a:t>
            </a:r>
            <a:r>
              <a:rPr lang="en-US" sz="3900" b="1" dirty="0" smtClean="0"/>
              <a:t> </a:t>
            </a:r>
            <a:r>
              <a:rPr lang="en-US" sz="3900" b="1" dirty="0" err="1" smtClean="0"/>
              <a:t>Yönetim</a:t>
            </a:r>
            <a:r>
              <a:rPr lang="tr-TR" sz="3900" b="1" dirty="0" smtClean="0"/>
              <a:t>          </a:t>
            </a:r>
          </a:p>
          <a:p>
            <a:pPr marL="342900" lvl="2" indent="-342900">
              <a:buNone/>
            </a:pPr>
            <a:r>
              <a:rPr lang="en-US" b="1" dirty="0" err="1" smtClean="0"/>
              <a:t>Konfigürasyon</a:t>
            </a:r>
            <a:r>
              <a:rPr lang="en-US" b="1" dirty="0" smtClean="0"/>
              <a:t> </a:t>
            </a:r>
            <a:r>
              <a:rPr lang="en-US" b="1" dirty="0" err="1"/>
              <a:t>tanımlama</a:t>
            </a:r>
            <a:r>
              <a:rPr lang="en-US" b="1" dirty="0"/>
              <a:t>: </a:t>
            </a:r>
            <a:r>
              <a:rPr lang="en-US" dirty="0" err="1"/>
              <a:t>Konfigürasyon</a:t>
            </a:r>
            <a:r>
              <a:rPr lang="en-US" dirty="0"/>
              <a:t> </a:t>
            </a:r>
            <a:r>
              <a:rPr lang="en-US" dirty="0" err="1"/>
              <a:t>parçalarının</a:t>
            </a:r>
            <a:r>
              <a:rPr lang="en-US" dirty="0"/>
              <a:t> </a:t>
            </a:r>
            <a:r>
              <a:rPr lang="en-US" dirty="0" err="1"/>
              <a:t>seçimi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konfigürasyon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dokümantasyonun</a:t>
            </a:r>
            <a:r>
              <a:rPr lang="en-US" dirty="0"/>
              <a:t> </a:t>
            </a:r>
            <a:r>
              <a:rPr lang="en-US" dirty="0" err="1"/>
              <a:t>geliştirilmesi</a:t>
            </a:r>
            <a:r>
              <a:rPr lang="en-US" dirty="0"/>
              <a:t> </a:t>
            </a:r>
            <a:r>
              <a:rPr lang="en-US" dirty="0" err="1"/>
              <a:t>şeklinde</a:t>
            </a:r>
            <a:r>
              <a:rPr lang="en-US" dirty="0"/>
              <a:t> </a:t>
            </a:r>
            <a:r>
              <a:rPr lang="en-US" dirty="0" err="1"/>
              <a:t>ifade</a:t>
            </a:r>
            <a:r>
              <a:rPr lang="en-US" dirty="0"/>
              <a:t> </a:t>
            </a:r>
            <a:r>
              <a:rPr lang="en-US" dirty="0" err="1" smtClean="0"/>
              <a:t>edilmektedir</a:t>
            </a:r>
            <a:r>
              <a:rPr lang="en-US" dirty="0" smtClean="0"/>
              <a:t>.</a:t>
            </a:r>
            <a:endParaRPr lang="tr-TR" dirty="0" smtClean="0"/>
          </a:p>
          <a:p>
            <a:pPr marL="342900" lvl="2" indent="-342900">
              <a:buNone/>
            </a:pPr>
            <a:r>
              <a:rPr lang="en-US" b="1" dirty="0" err="1" smtClean="0"/>
              <a:t>Konfigürasyon</a:t>
            </a:r>
            <a:r>
              <a:rPr lang="en-US" b="1" dirty="0" smtClean="0"/>
              <a:t> </a:t>
            </a:r>
            <a:r>
              <a:rPr lang="en-US" b="1" dirty="0" err="1"/>
              <a:t>kontrolü</a:t>
            </a:r>
            <a:r>
              <a:rPr lang="en-US" b="1" dirty="0"/>
              <a:t>: </a:t>
            </a:r>
            <a:r>
              <a:rPr lang="en-US" dirty="0" err="1"/>
              <a:t>Konfigürasyona</a:t>
            </a:r>
            <a:r>
              <a:rPr lang="en-US" dirty="0"/>
              <a:t> </a:t>
            </a:r>
            <a:r>
              <a:rPr lang="en-US" dirty="0" err="1"/>
              <a:t>tabi</a:t>
            </a:r>
            <a:r>
              <a:rPr lang="en-US" dirty="0"/>
              <a:t> </a:t>
            </a:r>
            <a:r>
              <a:rPr lang="en-US" dirty="0" err="1"/>
              <a:t>parçalar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konfigürasyon</a:t>
            </a:r>
            <a:r>
              <a:rPr lang="en-US" dirty="0"/>
              <a:t> </a:t>
            </a:r>
            <a:r>
              <a:rPr lang="en-US" dirty="0" err="1"/>
              <a:t>ana</a:t>
            </a:r>
            <a:r>
              <a:rPr lang="en-US" dirty="0"/>
              <a:t> </a:t>
            </a:r>
            <a:r>
              <a:rPr lang="en-US" dirty="0" err="1"/>
              <a:t>hatlarının</a:t>
            </a:r>
            <a:r>
              <a:rPr lang="en-US" dirty="0"/>
              <a:t> </a:t>
            </a:r>
            <a:r>
              <a:rPr lang="en-US" dirty="0" err="1"/>
              <a:t>resmî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kurulmasından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önerilen</a:t>
            </a:r>
            <a:r>
              <a:rPr lang="en-US" dirty="0"/>
              <a:t> </a:t>
            </a:r>
            <a:r>
              <a:rPr lang="en-US" dirty="0" err="1"/>
              <a:t>mühendislik</a:t>
            </a:r>
            <a:r>
              <a:rPr lang="en-US" dirty="0"/>
              <a:t> </a:t>
            </a:r>
            <a:r>
              <a:rPr lang="en-US" dirty="0" err="1"/>
              <a:t>değişikliklerinin</a:t>
            </a:r>
            <a:r>
              <a:rPr lang="en-US" dirty="0"/>
              <a:t> </a:t>
            </a:r>
            <a:r>
              <a:rPr lang="en-US" dirty="0" err="1"/>
              <a:t>sistematik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onaylanıp</a:t>
            </a:r>
            <a:r>
              <a:rPr lang="en-US" dirty="0"/>
              <a:t> </a:t>
            </a:r>
            <a:r>
              <a:rPr lang="en-US" dirty="0" err="1" smtClean="0"/>
              <a:t>onayIanmamasıdır</a:t>
            </a:r>
            <a:r>
              <a:rPr lang="en-US" dirty="0" smtClean="0"/>
              <a:t>.</a:t>
            </a:r>
            <a:endParaRPr lang="tr-TR" dirty="0" smtClean="0"/>
          </a:p>
          <a:p>
            <a:pPr marL="342900" lvl="2" indent="-342900">
              <a:buNone/>
            </a:pPr>
            <a:r>
              <a:rPr lang="en-US" b="1" dirty="0" err="1" smtClean="0"/>
              <a:t>Konfigürasyon</a:t>
            </a:r>
            <a:r>
              <a:rPr lang="en-US" b="1" dirty="0" smtClean="0"/>
              <a:t> </a:t>
            </a:r>
            <a:r>
              <a:rPr lang="en-US" b="1" dirty="0"/>
              <a:t>durum </a:t>
            </a:r>
            <a:r>
              <a:rPr lang="en-US" b="1" dirty="0" err="1"/>
              <a:t>değerlendirmesi</a:t>
            </a:r>
            <a:r>
              <a:rPr lang="en-US" b="1" dirty="0"/>
              <a:t>: </a:t>
            </a:r>
            <a:r>
              <a:rPr lang="en-US" dirty="0" err="1"/>
              <a:t>Konfigürasyona</a:t>
            </a:r>
            <a:r>
              <a:rPr lang="en-US" dirty="0"/>
              <a:t> </a:t>
            </a:r>
            <a:r>
              <a:rPr lang="en-US" dirty="0" err="1"/>
              <a:t>tabi</a:t>
            </a:r>
            <a:r>
              <a:rPr lang="en-US" dirty="0"/>
              <a:t> </a:t>
            </a:r>
            <a:r>
              <a:rPr lang="en-US" dirty="0" err="1"/>
              <a:t>parçaların</a:t>
            </a:r>
            <a:r>
              <a:rPr lang="en-US" dirty="0"/>
              <a:t> </a:t>
            </a:r>
            <a:r>
              <a:rPr lang="en-US" dirty="0" err="1"/>
              <a:t>etkin</a:t>
            </a:r>
            <a:r>
              <a:rPr lang="en-US" dirty="0"/>
              <a:t> </a:t>
            </a:r>
            <a:r>
              <a:rPr lang="en-US" dirty="0" err="1"/>
              <a:t>yönetilmesi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gereken</a:t>
            </a:r>
            <a:r>
              <a:rPr lang="en-US" dirty="0"/>
              <a:t> </a:t>
            </a:r>
            <a:r>
              <a:rPr lang="en-US" dirty="0" err="1"/>
              <a:t>bilgilerin</a:t>
            </a:r>
            <a:r>
              <a:rPr lang="en-US" dirty="0"/>
              <a:t> </a:t>
            </a:r>
            <a:r>
              <a:rPr lang="en-US" dirty="0" err="1"/>
              <a:t>kaydedilmesi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 smtClean="0"/>
              <a:t>raporlanmasıdır</a:t>
            </a:r>
            <a:r>
              <a:rPr lang="en-US" dirty="0" smtClean="0"/>
              <a:t>.</a:t>
            </a:r>
            <a:endParaRPr lang="tr-TR" dirty="0" smtClean="0"/>
          </a:p>
          <a:p>
            <a:pPr marL="342900" lvl="2" indent="-342900">
              <a:buNone/>
            </a:pPr>
            <a:r>
              <a:rPr lang="en-US" b="1" dirty="0" err="1" smtClean="0"/>
              <a:t>Konfigürasyon</a:t>
            </a:r>
            <a:r>
              <a:rPr lang="en-US" b="1" dirty="0" smtClean="0"/>
              <a:t> </a:t>
            </a:r>
            <a:r>
              <a:rPr lang="en-US" b="1" dirty="0" err="1"/>
              <a:t>denetimi</a:t>
            </a:r>
            <a:r>
              <a:rPr lang="en-US" b="1" dirty="0"/>
              <a:t>: </a:t>
            </a:r>
            <a:r>
              <a:rPr lang="en-US" dirty="0" err="1"/>
              <a:t>Parçanın</a:t>
            </a:r>
            <a:r>
              <a:rPr lang="en-US" dirty="0"/>
              <a:t> </a:t>
            </a:r>
            <a:r>
              <a:rPr lang="en-US" dirty="0" err="1"/>
              <a:t>spesifikasyonlara</a:t>
            </a:r>
            <a:r>
              <a:rPr lang="en-US" dirty="0"/>
              <a:t>, </a:t>
            </a:r>
            <a:r>
              <a:rPr lang="en-US" dirty="0" err="1"/>
              <a:t>çizimlere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 </a:t>
            </a:r>
            <a:r>
              <a:rPr lang="en-US" dirty="0" err="1"/>
              <a:t>kontrat</a:t>
            </a:r>
            <a:r>
              <a:rPr lang="en-US" dirty="0"/>
              <a:t> </a:t>
            </a:r>
            <a:r>
              <a:rPr lang="en-US" dirty="0" err="1"/>
              <a:t>gereksinimlerine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uygunluğunun</a:t>
            </a:r>
            <a:r>
              <a:rPr lang="en-US" dirty="0"/>
              <a:t> </a:t>
            </a:r>
            <a:r>
              <a:rPr lang="en-US" dirty="0" err="1"/>
              <a:t>doğrulanmasıdır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1.5.</a:t>
            </a:r>
            <a:r>
              <a:rPr lang="en-US" b="1" dirty="0" err="1" smtClean="0"/>
              <a:t>Diğer</a:t>
            </a:r>
            <a:r>
              <a:rPr lang="en-US" b="1" dirty="0" smtClean="0"/>
              <a:t> </a:t>
            </a:r>
            <a:r>
              <a:rPr lang="en-US" b="1" dirty="0" err="1" smtClean="0"/>
              <a:t>Önemli</a:t>
            </a:r>
            <a:r>
              <a:rPr lang="en-US" b="1" dirty="0" smtClean="0"/>
              <a:t> </a:t>
            </a:r>
            <a:r>
              <a:rPr lang="en-US" b="1" dirty="0" err="1" smtClean="0"/>
              <a:t>Lojistik</a:t>
            </a:r>
            <a:r>
              <a:rPr lang="en-US" b="1" dirty="0" smtClean="0"/>
              <a:t> </a:t>
            </a:r>
            <a:r>
              <a:rPr lang="en-US" b="1" dirty="0" err="1" smtClean="0"/>
              <a:t>Terimler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2">
              <a:buNone/>
            </a:pPr>
            <a:r>
              <a:rPr lang="tr-TR" sz="3900" b="1" dirty="0" smtClean="0"/>
              <a:t>1.5.6.</a:t>
            </a:r>
            <a:r>
              <a:rPr lang="en-US" sz="3900" b="1" dirty="0" err="1" smtClean="0"/>
              <a:t>Lojistikte</a:t>
            </a:r>
            <a:r>
              <a:rPr lang="en-US" sz="3900" b="1" dirty="0" smtClean="0"/>
              <a:t> </a:t>
            </a:r>
            <a:r>
              <a:rPr lang="en-US" sz="3900" b="1" dirty="0" err="1"/>
              <a:t>Sistem</a:t>
            </a:r>
            <a:r>
              <a:rPr lang="en-US" sz="3900" b="1" dirty="0"/>
              <a:t> </a:t>
            </a:r>
            <a:r>
              <a:rPr lang="en-US" sz="3900" b="1" dirty="0" err="1"/>
              <a:t>Etkinliği</a:t>
            </a:r>
            <a:endParaRPr lang="tr-TR" sz="3900" b="1" dirty="0"/>
          </a:p>
          <a:p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ihtiyaçları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kurulan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sistemin</a:t>
            </a:r>
            <a:r>
              <a:rPr lang="en-US" dirty="0"/>
              <a:t> </a:t>
            </a:r>
            <a:r>
              <a:rPr lang="en-US" dirty="0" err="1"/>
              <a:t>kendisinden</a:t>
            </a:r>
            <a:r>
              <a:rPr lang="en-US" dirty="0"/>
              <a:t> </a:t>
            </a:r>
            <a:r>
              <a:rPr lang="en-US" dirty="0" err="1"/>
              <a:t>beklenen</a:t>
            </a:r>
            <a:r>
              <a:rPr lang="en-US" dirty="0"/>
              <a:t> </a:t>
            </a:r>
            <a:r>
              <a:rPr lang="en-US" dirty="0" err="1"/>
              <a:t>işlevi</a:t>
            </a:r>
            <a:r>
              <a:rPr lang="en-US" dirty="0"/>
              <a:t> </a:t>
            </a:r>
            <a:r>
              <a:rPr lang="en-US" dirty="0" err="1"/>
              <a:t>yerine</a:t>
            </a:r>
            <a:r>
              <a:rPr lang="en-US" dirty="0"/>
              <a:t>  </a:t>
            </a:r>
            <a:r>
              <a:rPr lang="en-US" dirty="0" err="1"/>
              <a:t>getirme</a:t>
            </a:r>
            <a:r>
              <a:rPr lang="en-US" dirty="0"/>
              <a:t> </a:t>
            </a:r>
            <a:r>
              <a:rPr lang="en-US" dirty="0" err="1"/>
              <a:t>derecesi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ifade</a:t>
            </a:r>
            <a:r>
              <a:rPr lang="en-US" dirty="0"/>
              <a:t> </a:t>
            </a:r>
            <a:r>
              <a:rPr lang="en-US" dirty="0" err="1"/>
              <a:t>edilebilir</a:t>
            </a:r>
            <a:r>
              <a:rPr lang="en-US" dirty="0"/>
              <a:t>.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değerlerin</a:t>
            </a:r>
            <a:r>
              <a:rPr lang="en-US" dirty="0"/>
              <a:t> </a:t>
            </a:r>
            <a:r>
              <a:rPr lang="en-US" dirty="0" err="1"/>
              <a:t>sistemin</a:t>
            </a:r>
            <a:r>
              <a:rPr lang="en-US" dirty="0"/>
              <a:t> </a:t>
            </a:r>
            <a:r>
              <a:rPr lang="en-US" dirty="0" err="1"/>
              <a:t>ihtiyaçlarını</a:t>
            </a:r>
            <a:r>
              <a:rPr lang="en-US" dirty="0"/>
              <a:t> </a:t>
            </a:r>
            <a:r>
              <a:rPr lang="en-US" dirty="0" err="1"/>
              <a:t>karşılama</a:t>
            </a:r>
            <a:r>
              <a:rPr lang="en-US" dirty="0"/>
              <a:t> </a:t>
            </a:r>
            <a:r>
              <a:rPr lang="en-US" dirty="0" err="1"/>
              <a:t>derecesinin</a:t>
            </a:r>
            <a:r>
              <a:rPr lang="en-US" dirty="0"/>
              <a:t> </a:t>
            </a:r>
            <a:r>
              <a:rPr lang="en-US" dirty="0" err="1"/>
              <a:t>tespiti</a:t>
            </a:r>
            <a:r>
              <a:rPr lang="en-US" dirty="0"/>
              <a:t> </a:t>
            </a:r>
            <a:r>
              <a:rPr lang="en-US" dirty="0" err="1"/>
              <a:t>sistemden</a:t>
            </a:r>
            <a:r>
              <a:rPr lang="en-US" dirty="0"/>
              <a:t> </a:t>
            </a:r>
            <a:r>
              <a:rPr lang="en-US" dirty="0" err="1"/>
              <a:t>sisteme</a:t>
            </a:r>
            <a:r>
              <a:rPr lang="en-US" dirty="0"/>
              <a:t> </a:t>
            </a:r>
            <a:r>
              <a:rPr lang="en-US" dirty="0" err="1"/>
              <a:t>farklılık</a:t>
            </a:r>
            <a:r>
              <a:rPr lang="en-US" dirty="0"/>
              <a:t> </a:t>
            </a:r>
            <a:r>
              <a:rPr lang="en-US" dirty="0" err="1"/>
              <a:t>gösterebilir</a:t>
            </a:r>
            <a:r>
              <a:rPr lang="en-US" dirty="0"/>
              <a:t>. </a:t>
            </a:r>
            <a:r>
              <a:rPr lang="en-US" dirty="0" err="1"/>
              <a:t>Ancak</a:t>
            </a:r>
            <a:r>
              <a:rPr lang="en-US" dirty="0"/>
              <a:t> en </a:t>
            </a:r>
            <a:r>
              <a:rPr lang="en-US" dirty="0" err="1"/>
              <a:t>azından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sistemlerde</a:t>
            </a:r>
            <a:r>
              <a:rPr lang="en-US" dirty="0"/>
              <a:t> </a:t>
            </a:r>
            <a:r>
              <a:rPr lang="en-US" dirty="0" err="1"/>
              <a:t>uygulanabilecek</a:t>
            </a:r>
            <a:r>
              <a:rPr lang="en-US" dirty="0"/>
              <a:t> </a:t>
            </a:r>
            <a:r>
              <a:rPr lang="en-US" dirty="0" err="1"/>
              <a:t>işletimin</a:t>
            </a:r>
            <a:r>
              <a:rPr lang="en-US" dirty="0"/>
              <a:t> </a:t>
            </a:r>
            <a:r>
              <a:rPr lang="en-US" dirty="0" err="1"/>
              <a:t>çalışma</a:t>
            </a:r>
            <a:r>
              <a:rPr lang="en-US" dirty="0"/>
              <a:t> </a:t>
            </a:r>
            <a:r>
              <a:rPr lang="en-US" dirty="0" err="1"/>
              <a:t>hazırlığı</a:t>
            </a:r>
            <a:r>
              <a:rPr lang="en-US" dirty="0"/>
              <a:t>, </a:t>
            </a:r>
            <a:r>
              <a:rPr lang="en-US" dirty="0" err="1"/>
              <a:t>sistemin</a:t>
            </a:r>
            <a:r>
              <a:rPr lang="en-US" dirty="0"/>
              <a:t> </a:t>
            </a:r>
            <a:r>
              <a:rPr lang="en-US" dirty="0" err="1"/>
              <a:t>işleme</a:t>
            </a:r>
            <a:r>
              <a:rPr lang="en-US" dirty="0"/>
              <a:t> </a:t>
            </a:r>
            <a:r>
              <a:rPr lang="en-US" dirty="0" err="1"/>
              <a:t>koşulları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temel</a:t>
            </a:r>
            <a:r>
              <a:rPr lang="en-US" dirty="0"/>
              <a:t> </a:t>
            </a:r>
            <a:r>
              <a:rPr lang="en-US" dirty="0" err="1"/>
              <a:t>standart</a:t>
            </a:r>
            <a:r>
              <a:rPr lang="en-US" dirty="0"/>
              <a:t> </a:t>
            </a:r>
            <a:r>
              <a:rPr lang="en-US" dirty="0" err="1"/>
              <a:t>örnekleri</a:t>
            </a:r>
            <a:r>
              <a:rPr lang="en-US" dirty="0"/>
              <a:t> </a:t>
            </a:r>
            <a:r>
              <a:rPr lang="en-US" dirty="0" err="1"/>
              <a:t>çoğaltılabilir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1.5.</a:t>
            </a:r>
            <a:r>
              <a:rPr lang="en-US" b="1" dirty="0" err="1" smtClean="0"/>
              <a:t>Diğer</a:t>
            </a:r>
            <a:r>
              <a:rPr lang="en-US" b="1" dirty="0" smtClean="0"/>
              <a:t> </a:t>
            </a:r>
            <a:r>
              <a:rPr lang="en-US" b="1" dirty="0" err="1" smtClean="0"/>
              <a:t>Önemli</a:t>
            </a:r>
            <a:r>
              <a:rPr lang="en-US" b="1" dirty="0" smtClean="0"/>
              <a:t> </a:t>
            </a:r>
            <a:r>
              <a:rPr lang="en-US" b="1" dirty="0" err="1" smtClean="0"/>
              <a:t>Lojistik</a:t>
            </a:r>
            <a:r>
              <a:rPr lang="en-US" b="1" dirty="0" smtClean="0"/>
              <a:t> </a:t>
            </a:r>
            <a:r>
              <a:rPr lang="en-US" b="1" dirty="0" err="1" smtClean="0"/>
              <a:t>Terimler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2">
              <a:buNone/>
            </a:pPr>
            <a:r>
              <a:rPr lang="tr-TR" sz="3600" b="1" dirty="0" smtClean="0"/>
              <a:t>1.5.7.</a:t>
            </a:r>
            <a:r>
              <a:rPr lang="en-US" sz="3600" b="1" dirty="0" err="1" smtClean="0"/>
              <a:t>Lojistikte</a:t>
            </a:r>
            <a:r>
              <a:rPr lang="en-US" sz="3600" b="1" dirty="0" smtClean="0"/>
              <a:t> </a:t>
            </a:r>
            <a:r>
              <a:rPr lang="en-US" sz="3600" b="1" dirty="0" err="1"/>
              <a:t>Maliyet</a:t>
            </a:r>
            <a:r>
              <a:rPr lang="en-US" sz="3600" b="1" dirty="0"/>
              <a:t> </a:t>
            </a:r>
            <a:r>
              <a:rPr lang="en-US" sz="3600" b="1" dirty="0" err="1"/>
              <a:t>Etkinliği</a:t>
            </a:r>
            <a:endParaRPr lang="tr-TR" sz="3600" b="1" dirty="0"/>
          </a:p>
          <a:p>
            <a:r>
              <a:rPr lang="en-US" dirty="0" err="1"/>
              <a:t>Günümüzün</a:t>
            </a:r>
            <a:r>
              <a:rPr lang="en-US" dirty="0"/>
              <a:t> </a:t>
            </a:r>
            <a:r>
              <a:rPr lang="en-US" dirty="0" err="1"/>
              <a:t>rekabet</a:t>
            </a:r>
            <a:r>
              <a:rPr lang="en-US" dirty="0"/>
              <a:t> </a:t>
            </a:r>
            <a:r>
              <a:rPr lang="en-US" dirty="0" err="1"/>
              <a:t>koşullarının</a:t>
            </a:r>
            <a:r>
              <a:rPr lang="en-US" dirty="0"/>
              <a:t> </a:t>
            </a:r>
            <a:r>
              <a:rPr lang="en-US" dirty="0" err="1"/>
              <a:t>belirlediği</a:t>
            </a:r>
            <a:r>
              <a:rPr lang="en-US" dirty="0"/>
              <a:t> </a:t>
            </a:r>
            <a:r>
              <a:rPr lang="en-US" dirty="0" err="1"/>
              <a:t>işletme</a:t>
            </a:r>
            <a:r>
              <a:rPr lang="en-US" dirty="0"/>
              <a:t> </a:t>
            </a:r>
            <a:r>
              <a:rPr lang="en-US" dirty="0" err="1"/>
              <a:t>kısıtlamaları</a:t>
            </a:r>
            <a:r>
              <a:rPr lang="en-US" dirty="0"/>
              <a:t> </a:t>
            </a:r>
            <a:r>
              <a:rPr lang="en-US" dirty="0" err="1"/>
              <a:t>çerçevesinde</a:t>
            </a:r>
            <a:r>
              <a:rPr lang="en-US" dirty="0"/>
              <a:t>, </a:t>
            </a:r>
            <a:r>
              <a:rPr lang="en-US" dirty="0" err="1"/>
              <a:t>maliyeti</a:t>
            </a:r>
            <a:r>
              <a:rPr lang="en-US" dirty="0"/>
              <a:t> </a:t>
            </a:r>
            <a:r>
              <a:rPr lang="en-US" dirty="0" err="1"/>
              <a:t>etkin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kurmak</a:t>
            </a:r>
            <a:r>
              <a:rPr lang="en-US" dirty="0"/>
              <a:t> en </a:t>
            </a:r>
            <a:r>
              <a:rPr lang="en-US" dirty="0" err="1"/>
              <a:t>öncelikli</a:t>
            </a:r>
            <a:r>
              <a:rPr lang="en-US" dirty="0"/>
              <a:t> </a:t>
            </a:r>
            <a:r>
              <a:rPr lang="en-US" dirty="0" err="1"/>
              <a:t>amaçtır</a:t>
            </a:r>
            <a:r>
              <a:rPr lang="en-US" dirty="0"/>
              <a:t>. </a:t>
            </a:r>
            <a:r>
              <a:rPr lang="en-US" dirty="0" err="1"/>
              <a:t>Maliyet</a:t>
            </a:r>
            <a:r>
              <a:rPr lang="en-US" dirty="0"/>
              <a:t> </a:t>
            </a:r>
            <a:r>
              <a:rPr lang="en-US" dirty="0" err="1"/>
              <a:t>etkinliğinin</a:t>
            </a:r>
            <a:r>
              <a:rPr lang="en-US" dirty="0"/>
              <a:t> </a:t>
            </a:r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sistemde</a:t>
            </a:r>
            <a:r>
              <a:rPr lang="en-US" dirty="0"/>
              <a:t> </a:t>
            </a:r>
            <a:r>
              <a:rPr lang="en-US" dirty="0" err="1"/>
              <a:t>ölçütü</a:t>
            </a:r>
            <a:r>
              <a:rPr lang="en-US" dirty="0"/>
              <a:t>, </a:t>
            </a:r>
            <a:r>
              <a:rPr lang="en-US" dirty="0" err="1"/>
              <a:t>görevin</a:t>
            </a:r>
            <a:r>
              <a:rPr lang="en-US" dirty="0"/>
              <a:t> </a:t>
            </a:r>
            <a:r>
              <a:rPr lang="en-US" dirty="0" err="1"/>
              <a:t>fonksiyonelliğini</a:t>
            </a:r>
            <a:r>
              <a:rPr lang="en-US" dirty="0"/>
              <a:t>,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ömür</a:t>
            </a:r>
            <a:r>
              <a:rPr lang="en-US" dirty="0"/>
              <a:t> </a:t>
            </a:r>
            <a:r>
              <a:rPr lang="en-US" dirty="0" err="1"/>
              <a:t>maliyetini</a:t>
            </a:r>
            <a:r>
              <a:rPr lang="en-US" dirty="0"/>
              <a:t> de </a:t>
            </a:r>
            <a:r>
              <a:rPr lang="en-US" dirty="0" err="1"/>
              <a:t>kapsar</a:t>
            </a:r>
            <a:r>
              <a:rPr lang="en-US" dirty="0"/>
              <a:t>.  </a:t>
            </a:r>
            <a:r>
              <a:rPr lang="en-US" dirty="0" err="1"/>
              <a:t>Maliyet</a:t>
            </a:r>
            <a:r>
              <a:rPr lang="en-US" dirty="0"/>
              <a:t> </a:t>
            </a:r>
            <a:r>
              <a:rPr lang="en-US" dirty="0" err="1"/>
              <a:t>etkinliği</a:t>
            </a:r>
            <a:r>
              <a:rPr lang="en-US" dirty="0"/>
              <a:t>,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sürecindeki</a:t>
            </a:r>
            <a:r>
              <a:rPr lang="en-US" dirty="0"/>
              <a:t> </a:t>
            </a:r>
            <a:r>
              <a:rPr lang="en-US" dirty="0" err="1"/>
              <a:t>stratejik</a:t>
            </a:r>
            <a:r>
              <a:rPr lang="en-US" dirty="0"/>
              <a:t> </a:t>
            </a:r>
            <a:r>
              <a:rPr lang="en-US" dirty="0" err="1"/>
              <a:t>kararlarda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tutar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1.5.</a:t>
            </a:r>
            <a:r>
              <a:rPr lang="en-US" b="1" dirty="0" err="1" smtClean="0"/>
              <a:t>Diğer</a:t>
            </a:r>
            <a:r>
              <a:rPr lang="en-US" b="1" dirty="0" smtClean="0"/>
              <a:t> </a:t>
            </a:r>
            <a:r>
              <a:rPr lang="en-US" b="1" dirty="0" err="1" smtClean="0"/>
              <a:t>Önemli</a:t>
            </a:r>
            <a:r>
              <a:rPr lang="en-US" b="1" dirty="0" smtClean="0"/>
              <a:t> </a:t>
            </a:r>
            <a:r>
              <a:rPr lang="en-US" b="1" dirty="0" err="1" smtClean="0"/>
              <a:t>Lojistik</a:t>
            </a:r>
            <a:r>
              <a:rPr lang="en-US" b="1" dirty="0" smtClean="0"/>
              <a:t> </a:t>
            </a:r>
            <a:r>
              <a:rPr lang="en-US" b="1" dirty="0" err="1" smtClean="0"/>
              <a:t>Terimler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2">
              <a:buNone/>
            </a:pPr>
            <a:r>
              <a:rPr lang="tr-TR" sz="3900" b="1" dirty="0" smtClean="0"/>
              <a:t>1.5.8. </a:t>
            </a:r>
            <a:r>
              <a:rPr lang="en-US" sz="3900" b="1" dirty="0" err="1" smtClean="0"/>
              <a:t>Ömür</a:t>
            </a:r>
            <a:r>
              <a:rPr lang="en-US" sz="3900" b="1" dirty="0" smtClean="0"/>
              <a:t> </a:t>
            </a:r>
            <a:r>
              <a:rPr lang="en-US" sz="3900" b="1" dirty="0" err="1"/>
              <a:t>Devri</a:t>
            </a:r>
            <a:r>
              <a:rPr lang="en-US" sz="3900" b="1" dirty="0"/>
              <a:t> </a:t>
            </a:r>
            <a:r>
              <a:rPr lang="en-US" sz="3900" b="1" dirty="0" err="1"/>
              <a:t>Maliyeti</a:t>
            </a:r>
            <a:endParaRPr lang="tr-TR" sz="3900" b="1" dirty="0"/>
          </a:p>
          <a:p>
            <a:r>
              <a:rPr lang="en-US" dirty="0"/>
              <a:t>Modern </a:t>
            </a:r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kavramların</a:t>
            </a:r>
            <a:r>
              <a:rPr lang="en-US" dirty="0"/>
              <a:t> </a:t>
            </a:r>
            <a:r>
              <a:rPr lang="en-US" dirty="0" err="1"/>
              <a:t>tanımlanmasında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bahsedildiği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sistemin</a:t>
            </a:r>
            <a:r>
              <a:rPr lang="en-US" dirty="0"/>
              <a:t> </a:t>
            </a:r>
            <a:r>
              <a:rPr lang="en-US" dirty="0" err="1"/>
              <a:t>kazanımından</a:t>
            </a:r>
            <a:r>
              <a:rPr lang="en-US" dirty="0"/>
              <a:t> </a:t>
            </a:r>
            <a:r>
              <a:rPr lang="en-US" dirty="0" err="1"/>
              <a:t>envanter</a:t>
            </a:r>
            <a:r>
              <a:rPr lang="en-US" dirty="0"/>
              <a:t> </a:t>
            </a:r>
            <a:r>
              <a:rPr lang="en-US" dirty="0" err="1"/>
              <a:t>dışına</a:t>
            </a:r>
            <a:r>
              <a:rPr lang="en-US" dirty="0"/>
              <a:t> </a:t>
            </a:r>
            <a:r>
              <a:rPr lang="en-US" dirty="0" err="1"/>
              <a:t>çıkarılmasına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maliyet</a:t>
            </a:r>
            <a:r>
              <a:rPr lang="en-US" dirty="0"/>
              <a:t> </a:t>
            </a:r>
            <a:r>
              <a:rPr lang="en-US" dirty="0" err="1"/>
              <a:t>unsurlarını</a:t>
            </a:r>
            <a:r>
              <a:rPr lang="en-US" dirty="0"/>
              <a:t> </a:t>
            </a:r>
            <a:r>
              <a:rPr lang="en-US" dirty="0" err="1"/>
              <a:t>kapsar</a:t>
            </a:r>
            <a:r>
              <a:rPr lang="en-US" dirty="0"/>
              <a:t>. Bu </a:t>
            </a:r>
            <a:r>
              <a:rPr lang="en-US" dirty="0" err="1"/>
              <a:t>maliyetler</a:t>
            </a:r>
            <a:r>
              <a:rPr lang="en-US" dirty="0"/>
              <a:t>, </a:t>
            </a:r>
            <a:r>
              <a:rPr lang="en-US" dirty="0" err="1"/>
              <a:t>araştırma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geliştirme</a:t>
            </a:r>
            <a:r>
              <a:rPr lang="en-US" dirty="0"/>
              <a:t> </a:t>
            </a:r>
            <a:r>
              <a:rPr lang="en-US" dirty="0" err="1"/>
              <a:t>maliyeti</a:t>
            </a:r>
            <a:r>
              <a:rPr lang="en-US" dirty="0"/>
              <a:t>,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imalat</a:t>
            </a:r>
            <a:r>
              <a:rPr lang="en-US" dirty="0"/>
              <a:t> </a:t>
            </a:r>
            <a:r>
              <a:rPr lang="en-US" dirty="0" err="1"/>
              <a:t>maliyeti</a:t>
            </a:r>
            <a:r>
              <a:rPr lang="en-US" dirty="0"/>
              <a:t>, </a:t>
            </a:r>
            <a:r>
              <a:rPr lang="en-US" dirty="0" err="1"/>
              <a:t>işletim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bakım</a:t>
            </a:r>
            <a:r>
              <a:rPr lang="en-US" dirty="0"/>
              <a:t> </a:t>
            </a:r>
            <a:r>
              <a:rPr lang="en-US" dirty="0" err="1"/>
              <a:t>maliyeti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sistemin</a:t>
            </a:r>
            <a:r>
              <a:rPr lang="en-US" dirty="0"/>
              <a:t> </a:t>
            </a:r>
            <a:r>
              <a:rPr lang="en-US" dirty="0" err="1"/>
              <a:t>yeniden</a:t>
            </a:r>
            <a:r>
              <a:rPr lang="en-US" dirty="0"/>
              <a:t> </a:t>
            </a:r>
            <a:r>
              <a:rPr lang="en-US" dirty="0" err="1"/>
              <a:t>değerlendirme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envanterden</a:t>
            </a:r>
            <a:r>
              <a:rPr lang="en-US" dirty="0"/>
              <a:t> </a:t>
            </a:r>
            <a:r>
              <a:rPr lang="en-US" dirty="0" err="1"/>
              <a:t>çıkarma</a:t>
            </a:r>
            <a:r>
              <a:rPr lang="en-US" dirty="0"/>
              <a:t> </a:t>
            </a:r>
            <a:r>
              <a:rPr lang="en-US" dirty="0" err="1"/>
              <a:t>maliyeti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dört</a:t>
            </a:r>
            <a:r>
              <a:rPr lang="en-US" dirty="0"/>
              <a:t> </a:t>
            </a:r>
            <a:r>
              <a:rPr lang="en-US" dirty="0" err="1"/>
              <a:t>ana</a:t>
            </a:r>
            <a:r>
              <a:rPr lang="en-US" dirty="0"/>
              <a:t> </a:t>
            </a:r>
            <a:r>
              <a:rPr lang="en-US" dirty="0" err="1"/>
              <a:t>gurupta</a:t>
            </a:r>
            <a:r>
              <a:rPr lang="en-US" dirty="0"/>
              <a:t> </a:t>
            </a:r>
            <a:r>
              <a:rPr lang="en-US" dirty="0" err="1"/>
              <a:t>değerlendirilebilir</a:t>
            </a:r>
            <a:r>
              <a:rPr lang="en-US" dirty="0"/>
              <a:t>.</a:t>
            </a:r>
            <a:endParaRPr lang="tr-TR" dirty="0"/>
          </a:p>
          <a:p>
            <a:pPr>
              <a:buNone/>
            </a:pPr>
            <a:r>
              <a:rPr lang="en-US" dirty="0"/>
              <a:t> </a:t>
            </a:r>
            <a:endParaRPr lang="tr-TR" sz="4400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1.5.</a:t>
            </a:r>
            <a:r>
              <a:rPr lang="en-US" b="1" dirty="0" err="1" smtClean="0"/>
              <a:t>Diğer</a:t>
            </a:r>
            <a:r>
              <a:rPr lang="en-US" b="1" dirty="0" smtClean="0"/>
              <a:t> </a:t>
            </a:r>
            <a:r>
              <a:rPr lang="en-US" b="1" dirty="0" err="1" smtClean="0"/>
              <a:t>Önemli</a:t>
            </a:r>
            <a:r>
              <a:rPr lang="en-US" b="1" dirty="0" smtClean="0"/>
              <a:t> </a:t>
            </a:r>
            <a:r>
              <a:rPr lang="en-US" b="1" dirty="0" err="1" smtClean="0"/>
              <a:t>Lojistik</a:t>
            </a:r>
            <a:r>
              <a:rPr lang="en-US" b="1" dirty="0" smtClean="0"/>
              <a:t> </a:t>
            </a:r>
            <a:r>
              <a:rPr lang="en-US" b="1" dirty="0" err="1" smtClean="0"/>
              <a:t>Terimler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2">
              <a:buNone/>
            </a:pPr>
            <a:r>
              <a:rPr lang="tr-TR" sz="5100" b="1" dirty="0" smtClean="0"/>
              <a:t>1.5.9.</a:t>
            </a:r>
            <a:r>
              <a:rPr lang="en-US" sz="5100" b="1" dirty="0" err="1" smtClean="0"/>
              <a:t>Lojistik</a:t>
            </a:r>
            <a:r>
              <a:rPr lang="en-US" sz="5100" b="1" dirty="0" smtClean="0"/>
              <a:t> </a:t>
            </a:r>
            <a:r>
              <a:rPr lang="en-US" sz="5100" b="1" dirty="0" err="1"/>
              <a:t>Mühendisliği</a:t>
            </a:r>
            <a:endParaRPr lang="tr-TR" sz="5100" b="1" dirty="0"/>
          </a:p>
          <a:p>
            <a:r>
              <a:rPr lang="en-US" sz="3400" dirty="0" err="1"/>
              <a:t>Günümüzün</a:t>
            </a:r>
            <a:r>
              <a:rPr lang="en-US" sz="3400" dirty="0"/>
              <a:t> </a:t>
            </a:r>
            <a:r>
              <a:rPr lang="en-US" sz="3400" dirty="0" err="1"/>
              <a:t>karmaşık</a:t>
            </a:r>
            <a:r>
              <a:rPr lang="en-US" sz="3400" dirty="0"/>
              <a:t> </a:t>
            </a:r>
            <a:r>
              <a:rPr lang="en-US" sz="3400" dirty="0" err="1"/>
              <a:t>lojistik</a:t>
            </a:r>
            <a:r>
              <a:rPr lang="en-US" sz="3400" dirty="0"/>
              <a:t> </a:t>
            </a:r>
            <a:r>
              <a:rPr lang="en-US" sz="3400" dirty="0" err="1"/>
              <a:t>yapısının</a:t>
            </a:r>
            <a:r>
              <a:rPr lang="en-US" sz="3400" dirty="0"/>
              <a:t> </a:t>
            </a:r>
            <a:r>
              <a:rPr lang="en-US" sz="3400" dirty="0" err="1"/>
              <a:t>sorunlarını</a:t>
            </a:r>
            <a:r>
              <a:rPr lang="en-US" sz="3400" dirty="0"/>
              <a:t> </a:t>
            </a:r>
            <a:r>
              <a:rPr lang="en-US" sz="3400" dirty="0" err="1"/>
              <a:t>çözmek</a:t>
            </a:r>
            <a:r>
              <a:rPr lang="en-US" sz="3400" dirty="0"/>
              <a:t> </a:t>
            </a:r>
            <a:r>
              <a:rPr lang="en-US" sz="3400" dirty="0" err="1"/>
              <a:t>için</a:t>
            </a:r>
            <a:r>
              <a:rPr lang="en-US" sz="3400" dirty="0"/>
              <a:t> en </a:t>
            </a:r>
            <a:r>
              <a:rPr lang="en-US" sz="3400" dirty="0" err="1"/>
              <a:t>çok</a:t>
            </a:r>
            <a:r>
              <a:rPr lang="en-US" sz="3400" dirty="0"/>
              <a:t> </a:t>
            </a:r>
            <a:r>
              <a:rPr lang="en-US" sz="3400" dirty="0" err="1"/>
              <a:t>kullanılan</a:t>
            </a:r>
            <a:r>
              <a:rPr lang="en-US" sz="3400" dirty="0"/>
              <a:t> </a:t>
            </a:r>
            <a:r>
              <a:rPr lang="en-US" sz="3400" dirty="0" err="1"/>
              <a:t>mühendislik</a:t>
            </a:r>
            <a:r>
              <a:rPr lang="en-US" sz="3400" dirty="0"/>
              <a:t> </a:t>
            </a:r>
            <a:r>
              <a:rPr lang="en-US" sz="3400" dirty="0" err="1"/>
              <a:t>dallarından</a:t>
            </a:r>
            <a:r>
              <a:rPr lang="en-US" sz="3400" dirty="0"/>
              <a:t> </a:t>
            </a:r>
            <a:r>
              <a:rPr lang="en-US" sz="3400" dirty="0" err="1"/>
              <a:t>biridir</a:t>
            </a:r>
            <a:r>
              <a:rPr lang="en-US" sz="3400" dirty="0"/>
              <a:t>. </a:t>
            </a:r>
            <a:r>
              <a:rPr lang="en-US" sz="3400" dirty="0" err="1"/>
              <a:t>Lojistik</a:t>
            </a:r>
            <a:r>
              <a:rPr lang="en-US" sz="3400" dirty="0"/>
              <a:t> </a:t>
            </a:r>
            <a:r>
              <a:rPr lang="en-US" sz="3400" dirty="0" err="1"/>
              <a:t>mühendisliği</a:t>
            </a:r>
            <a:r>
              <a:rPr lang="en-US" sz="3400" dirty="0"/>
              <a:t> </a:t>
            </a:r>
            <a:r>
              <a:rPr lang="en-US" sz="3400" dirty="0" err="1"/>
              <a:t>diğer</a:t>
            </a:r>
            <a:r>
              <a:rPr lang="en-US" sz="3400" dirty="0"/>
              <a:t> </a:t>
            </a:r>
            <a:r>
              <a:rPr lang="en-US" sz="3400" dirty="0" err="1"/>
              <a:t>mühendislik</a:t>
            </a:r>
            <a:r>
              <a:rPr lang="en-US" sz="3400" dirty="0"/>
              <a:t> </a:t>
            </a:r>
            <a:r>
              <a:rPr lang="en-US" sz="3400" dirty="0" err="1"/>
              <a:t>dallarına</a:t>
            </a:r>
            <a:r>
              <a:rPr lang="en-US" sz="3400" dirty="0"/>
              <a:t> </a:t>
            </a:r>
            <a:r>
              <a:rPr lang="en-US" sz="3400" dirty="0" err="1"/>
              <a:t>göre</a:t>
            </a:r>
            <a:r>
              <a:rPr lang="en-US" sz="3400" dirty="0"/>
              <a:t>  </a:t>
            </a:r>
            <a:r>
              <a:rPr lang="en-US" sz="3400" dirty="0" err="1" smtClean="0"/>
              <a:t>daha</a:t>
            </a:r>
            <a:r>
              <a:rPr lang="tr-TR" sz="3400" dirty="0" smtClean="0"/>
              <a:t> </a:t>
            </a:r>
            <a:r>
              <a:rPr lang="en-US" sz="3400" dirty="0" err="1" smtClean="0"/>
              <a:t>yeni</a:t>
            </a:r>
            <a:r>
              <a:rPr lang="en-US" sz="3400" dirty="0" smtClean="0"/>
              <a:t> </a:t>
            </a:r>
            <a:r>
              <a:rPr lang="en-US" sz="3400" dirty="0" err="1"/>
              <a:t>bir</a:t>
            </a:r>
            <a:r>
              <a:rPr lang="en-US" sz="3400" dirty="0"/>
              <a:t> </a:t>
            </a:r>
            <a:r>
              <a:rPr lang="en-US" sz="3400" dirty="0" err="1"/>
              <a:t>yaklaşımdır</a:t>
            </a:r>
            <a:r>
              <a:rPr lang="en-US" sz="3400" dirty="0"/>
              <a:t>. </a:t>
            </a:r>
            <a:r>
              <a:rPr lang="en-US" sz="3400" dirty="0" err="1"/>
              <a:t>Bütünleşmiş</a:t>
            </a:r>
            <a:r>
              <a:rPr lang="en-US" sz="3400" dirty="0"/>
              <a:t> </a:t>
            </a:r>
            <a:r>
              <a:rPr lang="en-US" sz="3400" dirty="0" err="1"/>
              <a:t>lojistik</a:t>
            </a:r>
            <a:r>
              <a:rPr lang="en-US" sz="3400" dirty="0"/>
              <a:t> </a:t>
            </a:r>
            <a:r>
              <a:rPr lang="en-US" sz="3400" dirty="0" err="1"/>
              <a:t>desteğin</a:t>
            </a:r>
            <a:r>
              <a:rPr lang="en-US" sz="3400" dirty="0"/>
              <a:t> </a:t>
            </a:r>
            <a:r>
              <a:rPr lang="en-US" sz="3400" dirty="0" err="1"/>
              <a:t>hedeflerini</a:t>
            </a:r>
            <a:r>
              <a:rPr lang="en-US" sz="3400" dirty="0"/>
              <a:t> </a:t>
            </a:r>
            <a:r>
              <a:rPr lang="en-US" sz="3400" dirty="0" err="1"/>
              <a:t>karşılamak</a:t>
            </a:r>
            <a:r>
              <a:rPr lang="en-US" sz="3400" dirty="0"/>
              <a:t> </a:t>
            </a:r>
            <a:r>
              <a:rPr lang="en-US" sz="3400" dirty="0" err="1"/>
              <a:t>için</a:t>
            </a:r>
            <a:r>
              <a:rPr lang="en-US" sz="3400" dirty="0"/>
              <a:t> </a:t>
            </a:r>
            <a:r>
              <a:rPr lang="en-US" sz="3400" dirty="0" err="1"/>
              <a:t>gerekli</a:t>
            </a:r>
            <a:r>
              <a:rPr lang="en-US" sz="3400" dirty="0"/>
              <a:t> </a:t>
            </a:r>
            <a:r>
              <a:rPr lang="en-US" sz="3400" dirty="0" err="1"/>
              <a:t>olan</a:t>
            </a:r>
            <a:r>
              <a:rPr lang="en-US" sz="3400" dirty="0"/>
              <a:t> </a:t>
            </a:r>
            <a:r>
              <a:rPr lang="en-US" sz="3400" dirty="0" err="1"/>
              <a:t>tasarımla</a:t>
            </a:r>
            <a:r>
              <a:rPr lang="en-US" sz="3400" dirty="0"/>
              <a:t> </a:t>
            </a:r>
            <a:r>
              <a:rPr lang="en-US" sz="3400" dirty="0" err="1"/>
              <a:t>ilgili</a:t>
            </a:r>
            <a:r>
              <a:rPr lang="en-US" sz="3400" dirty="0"/>
              <a:t> </a:t>
            </a:r>
            <a:r>
              <a:rPr lang="en-US" sz="3400" dirty="0" err="1"/>
              <a:t>temel</a:t>
            </a:r>
            <a:r>
              <a:rPr lang="en-US" sz="3400" dirty="0"/>
              <a:t> </a:t>
            </a:r>
            <a:r>
              <a:rPr lang="en-US" sz="3400" dirty="0" err="1"/>
              <a:t>fonksiyonları</a:t>
            </a:r>
            <a:r>
              <a:rPr lang="en-US" sz="3400" dirty="0"/>
              <a:t> </a:t>
            </a:r>
            <a:r>
              <a:rPr lang="en-US" sz="3400" dirty="0" err="1"/>
              <a:t>kapsar</a:t>
            </a:r>
            <a:r>
              <a:rPr lang="en-US" sz="3400" dirty="0"/>
              <a:t>. Bu </a:t>
            </a:r>
            <a:r>
              <a:rPr lang="en-US" sz="3400" dirty="0" err="1"/>
              <a:t>fonksiyonlar</a:t>
            </a:r>
            <a:r>
              <a:rPr lang="en-US" sz="3400" dirty="0"/>
              <a:t>; </a:t>
            </a:r>
            <a:r>
              <a:rPr lang="en-US" sz="3400" dirty="0" err="1"/>
              <a:t>sistem</a:t>
            </a:r>
            <a:r>
              <a:rPr lang="en-US" sz="3400" dirty="0"/>
              <a:t> </a:t>
            </a:r>
            <a:r>
              <a:rPr lang="en-US" sz="3400" dirty="0" err="1"/>
              <a:t>destek</a:t>
            </a:r>
            <a:r>
              <a:rPr lang="en-US" sz="3400" dirty="0"/>
              <a:t> </a:t>
            </a:r>
            <a:r>
              <a:rPr lang="en-US" sz="3400" dirty="0" err="1"/>
              <a:t>elemanlarının</a:t>
            </a:r>
            <a:r>
              <a:rPr lang="en-US" sz="3400" dirty="0"/>
              <a:t> </a:t>
            </a:r>
            <a:r>
              <a:rPr lang="en-US" sz="3400" dirty="0" err="1"/>
              <a:t>başlangıç</a:t>
            </a:r>
            <a:r>
              <a:rPr lang="en-US" sz="3400" dirty="0"/>
              <a:t> </a:t>
            </a:r>
            <a:r>
              <a:rPr lang="en-US" sz="3400" dirty="0" err="1"/>
              <a:t>tanımı</a:t>
            </a:r>
            <a:r>
              <a:rPr lang="en-US" sz="3400" dirty="0"/>
              <a:t>, </a:t>
            </a:r>
            <a:r>
              <a:rPr lang="en-US" sz="3400" dirty="0" err="1"/>
              <a:t>alternatif</a:t>
            </a:r>
            <a:r>
              <a:rPr lang="en-US" sz="3400" dirty="0"/>
              <a:t> </a:t>
            </a:r>
            <a:r>
              <a:rPr lang="en-US" sz="3400" dirty="0" err="1"/>
              <a:t>tasarım</a:t>
            </a:r>
            <a:r>
              <a:rPr lang="en-US" sz="3400" dirty="0"/>
              <a:t> </a:t>
            </a:r>
            <a:r>
              <a:rPr lang="en-US" sz="3400" dirty="0" err="1"/>
              <a:t>konfigürasyonlarının</a:t>
            </a:r>
            <a:r>
              <a:rPr lang="en-US" sz="3400" dirty="0"/>
              <a:t> </a:t>
            </a:r>
            <a:r>
              <a:rPr lang="en-US" sz="3400" dirty="0" err="1"/>
              <a:t>değerlendirilmesi</a:t>
            </a:r>
            <a:r>
              <a:rPr lang="en-US" sz="3400" dirty="0"/>
              <a:t>, </a:t>
            </a:r>
            <a:r>
              <a:rPr lang="en-US" sz="3400" dirty="0" err="1"/>
              <a:t>tasarımın</a:t>
            </a:r>
            <a:r>
              <a:rPr lang="en-US" sz="3400" dirty="0"/>
              <a:t> </a:t>
            </a:r>
            <a:r>
              <a:rPr lang="en-US" sz="3400" dirty="0" err="1"/>
              <a:t>iyileştirilmesi</a:t>
            </a:r>
            <a:r>
              <a:rPr lang="en-US" sz="3400" dirty="0"/>
              <a:t> </a:t>
            </a:r>
            <a:r>
              <a:rPr lang="en-US" sz="3400" dirty="0" err="1"/>
              <a:t>ve</a:t>
            </a:r>
            <a:r>
              <a:rPr lang="en-US" sz="3400" dirty="0"/>
              <a:t> </a:t>
            </a:r>
            <a:r>
              <a:rPr lang="en-US" sz="3400" dirty="0" err="1"/>
              <a:t>nihai</a:t>
            </a:r>
            <a:r>
              <a:rPr lang="en-US" sz="3400" dirty="0"/>
              <a:t> </a:t>
            </a:r>
            <a:r>
              <a:rPr lang="en-US" sz="3400" dirty="0" err="1"/>
              <a:t>tasarımın</a:t>
            </a:r>
            <a:r>
              <a:rPr lang="en-US" sz="3400" dirty="0"/>
              <a:t> </a:t>
            </a:r>
            <a:r>
              <a:rPr lang="en-US" sz="3400" dirty="0" err="1"/>
              <a:t>gözden</a:t>
            </a:r>
            <a:r>
              <a:rPr lang="en-US" sz="3400" dirty="0"/>
              <a:t> </a:t>
            </a:r>
            <a:r>
              <a:rPr lang="en-US" sz="3400" dirty="0" err="1"/>
              <a:t>geçirilmesi</a:t>
            </a:r>
            <a:r>
              <a:rPr lang="en-US" sz="3400" dirty="0"/>
              <a:t>, </a:t>
            </a:r>
            <a:r>
              <a:rPr lang="en-US" sz="3400" dirty="0" err="1"/>
              <a:t>belirlenen</a:t>
            </a:r>
            <a:r>
              <a:rPr lang="en-US" sz="3400" dirty="0"/>
              <a:t> </a:t>
            </a:r>
            <a:r>
              <a:rPr lang="en-US" sz="3400" dirty="0" err="1"/>
              <a:t>bir</a:t>
            </a:r>
            <a:r>
              <a:rPr lang="en-US" sz="3400" dirty="0"/>
              <a:t> </a:t>
            </a:r>
            <a:r>
              <a:rPr lang="en-US" sz="3400" dirty="0" err="1"/>
              <a:t>tasarım</a:t>
            </a:r>
            <a:r>
              <a:rPr lang="en-US" sz="3400" dirty="0"/>
              <a:t> </a:t>
            </a:r>
            <a:r>
              <a:rPr lang="en-US" sz="3400" dirty="0" err="1"/>
              <a:t>konfigürasyonu</a:t>
            </a:r>
            <a:r>
              <a:rPr lang="en-US" sz="3400" dirty="0"/>
              <a:t> </a:t>
            </a:r>
            <a:r>
              <a:rPr lang="en-US" sz="3400" dirty="0" err="1"/>
              <a:t>için</a:t>
            </a:r>
            <a:r>
              <a:rPr lang="en-US" sz="3400" dirty="0"/>
              <a:t> </a:t>
            </a:r>
            <a:r>
              <a:rPr lang="en-US" sz="3400" dirty="0" err="1"/>
              <a:t>kaynakların</a:t>
            </a:r>
            <a:r>
              <a:rPr lang="en-US" sz="3400" dirty="0"/>
              <a:t> </a:t>
            </a:r>
            <a:r>
              <a:rPr lang="en-US" sz="3400" dirty="0" err="1"/>
              <a:t>belirlenmesi</a:t>
            </a:r>
            <a:r>
              <a:rPr lang="en-US" sz="3400" dirty="0"/>
              <a:t>, </a:t>
            </a:r>
            <a:r>
              <a:rPr lang="en-US" sz="3400" dirty="0" err="1"/>
              <a:t>tüm</a:t>
            </a:r>
            <a:r>
              <a:rPr lang="en-US" sz="3400" dirty="0"/>
              <a:t> </a:t>
            </a:r>
            <a:r>
              <a:rPr lang="en-US" sz="3400" dirty="0" err="1"/>
              <a:t>sistem</a:t>
            </a:r>
            <a:r>
              <a:rPr lang="en-US" sz="3400" dirty="0"/>
              <a:t> alt </a:t>
            </a:r>
            <a:r>
              <a:rPr lang="en-US" sz="3400" dirty="0" err="1"/>
              <a:t>yapısının</a:t>
            </a:r>
            <a:r>
              <a:rPr lang="en-US" sz="3400" dirty="0"/>
              <a:t> </a:t>
            </a:r>
            <a:r>
              <a:rPr lang="en-US" sz="3400" dirty="0" err="1"/>
              <a:t>ölçme</a:t>
            </a:r>
            <a:r>
              <a:rPr lang="en-US" sz="3400" dirty="0"/>
              <a:t> </a:t>
            </a:r>
            <a:r>
              <a:rPr lang="en-US" sz="3400" dirty="0" err="1"/>
              <a:t>ve</a:t>
            </a:r>
            <a:r>
              <a:rPr lang="en-US" sz="3400" dirty="0"/>
              <a:t> </a:t>
            </a:r>
            <a:r>
              <a:rPr lang="en-US" sz="3400" dirty="0" err="1"/>
              <a:t>değerlendirmesinin</a:t>
            </a:r>
            <a:r>
              <a:rPr lang="en-US" sz="3400" dirty="0"/>
              <a:t> </a:t>
            </a:r>
            <a:r>
              <a:rPr lang="en-US" sz="3400" dirty="0" err="1"/>
              <a:t>yapılması</a:t>
            </a:r>
            <a:r>
              <a:rPr lang="en-US" sz="3400" dirty="0"/>
              <a:t> </a:t>
            </a:r>
            <a:r>
              <a:rPr lang="en-US" sz="3400" dirty="0" err="1"/>
              <a:t>ve</a:t>
            </a:r>
            <a:r>
              <a:rPr lang="en-US" sz="3400" dirty="0"/>
              <a:t> </a:t>
            </a:r>
            <a:r>
              <a:rPr lang="en-US" sz="3400" dirty="0" err="1"/>
              <a:t>gerekli</a:t>
            </a:r>
            <a:r>
              <a:rPr lang="en-US" sz="3400" dirty="0"/>
              <a:t> </a:t>
            </a:r>
            <a:r>
              <a:rPr lang="en-US" sz="3400" dirty="0" err="1"/>
              <a:t>düzeltmelerin</a:t>
            </a:r>
            <a:r>
              <a:rPr lang="en-US" sz="3400" dirty="0"/>
              <a:t> </a:t>
            </a:r>
            <a:r>
              <a:rPr lang="en-US" sz="3400" dirty="0" err="1"/>
              <a:t>yapılarak</a:t>
            </a:r>
            <a:r>
              <a:rPr lang="en-US" sz="3400" dirty="0"/>
              <a:t> </a:t>
            </a:r>
            <a:r>
              <a:rPr lang="en-US" sz="3400" dirty="0" err="1"/>
              <a:t>sistemin</a:t>
            </a:r>
            <a:r>
              <a:rPr lang="en-US" sz="3400" dirty="0"/>
              <a:t> </a:t>
            </a:r>
            <a:r>
              <a:rPr lang="en-US" sz="3400" dirty="0" err="1"/>
              <a:t>mükemmelleştirilmesidir</a:t>
            </a:r>
            <a:r>
              <a:rPr lang="en-US" sz="3400" dirty="0"/>
              <a:t>.</a:t>
            </a:r>
            <a:endParaRPr lang="tr-TR" sz="3400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tr-TR" sz="4000" b="1" dirty="0" smtClean="0"/>
              <a:t>1.LOJİSTİK VE LOJİSTİKLE İLGİLİ KAVRAMLAR</a:t>
            </a:r>
            <a:r>
              <a:rPr lang="tr-TR" sz="4000" b="1" dirty="0"/>
              <a:t/>
            </a:r>
            <a:br>
              <a:rPr lang="tr-TR" sz="4000" b="1" dirty="0"/>
            </a:b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25000" lnSpcReduction="20000"/>
          </a:bodyPr>
          <a:lstStyle/>
          <a:p>
            <a:r>
              <a:rPr lang="tr-TR" sz="12800" b="1" dirty="0" smtClean="0"/>
              <a:t>1.1 </a:t>
            </a:r>
            <a:r>
              <a:rPr lang="en-US" sz="12800" b="1" dirty="0" err="1" smtClean="0"/>
              <a:t>Lojistik</a:t>
            </a:r>
            <a:r>
              <a:rPr lang="en-US" sz="12800" b="1" dirty="0" smtClean="0"/>
              <a:t> </a:t>
            </a:r>
            <a:r>
              <a:rPr lang="en-US" sz="12800" b="1" dirty="0" err="1" smtClean="0"/>
              <a:t>Kavramının</a:t>
            </a:r>
            <a:r>
              <a:rPr lang="en-US" sz="12800" b="1" dirty="0" smtClean="0"/>
              <a:t> </a:t>
            </a:r>
            <a:r>
              <a:rPr lang="en-US" sz="12800" b="1" dirty="0" err="1" smtClean="0"/>
              <a:t>Tanımı</a:t>
            </a:r>
            <a:r>
              <a:rPr lang="en-US" sz="12800" b="1" dirty="0" smtClean="0"/>
              <a:t> </a:t>
            </a:r>
            <a:endParaRPr lang="tr-TR" sz="12800" b="1" dirty="0" smtClean="0"/>
          </a:p>
          <a:p>
            <a:r>
              <a:rPr lang="en-US" sz="9600" dirty="0" err="1" smtClean="0"/>
              <a:t>Lojistik</a:t>
            </a:r>
            <a:r>
              <a:rPr lang="en-US" sz="9600" dirty="0" smtClean="0"/>
              <a:t> </a:t>
            </a:r>
            <a:r>
              <a:rPr lang="en-US" sz="9600" dirty="0" err="1"/>
              <a:t>kelime</a:t>
            </a:r>
            <a:r>
              <a:rPr lang="en-US" sz="9600" dirty="0"/>
              <a:t> </a:t>
            </a:r>
            <a:r>
              <a:rPr lang="en-US" sz="9600" dirty="0" err="1"/>
              <a:t>kökeni</a:t>
            </a:r>
            <a:r>
              <a:rPr lang="en-US" sz="9600" dirty="0"/>
              <a:t> </a:t>
            </a:r>
            <a:r>
              <a:rPr lang="en-US" sz="9600" dirty="0" err="1"/>
              <a:t>itibariyle</a:t>
            </a:r>
            <a:r>
              <a:rPr lang="en-US" sz="9600" dirty="0"/>
              <a:t> Latin </a:t>
            </a:r>
            <a:r>
              <a:rPr lang="en-US" sz="9600" dirty="0" err="1"/>
              <a:t>dilinde</a:t>
            </a:r>
            <a:r>
              <a:rPr lang="en-US" sz="9600" dirty="0"/>
              <a:t> </a:t>
            </a:r>
            <a:r>
              <a:rPr lang="en-US" sz="9600" dirty="0" err="1"/>
              <a:t>lojik</a:t>
            </a:r>
            <a:r>
              <a:rPr lang="en-US" sz="9600" dirty="0"/>
              <a:t> (</a:t>
            </a:r>
            <a:r>
              <a:rPr lang="en-US" sz="9600" dirty="0" err="1"/>
              <a:t>mantık</a:t>
            </a:r>
            <a:r>
              <a:rPr lang="en-US" sz="9600" dirty="0"/>
              <a:t>) </a:t>
            </a:r>
            <a:r>
              <a:rPr lang="en-US" sz="9600" dirty="0" err="1"/>
              <a:t>ve</a:t>
            </a:r>
            <a:r>
              <a:rPr lang="en-US" sz="9600" dirty="0"/>
              <a:t> statistic (</a:t>
            </a:r>
            <a:r>
              <a:rPr lang="en-US" sz="9600" dirty="0" err="1"/>
              <a:t>istatistik</a:t>
            </a:r>
            <a:r>
              <a:rPr lang="en-US" sz="9600" dirty="0"/>
              <a:t>) </a:t>
            </a:r>
            <a:r>
              <a:rPr lang="en-US" sz="9600" dirty="0" err="1"/>
              <a:t>kelimelerinin</a:t>
            </a:r>
            <a:r>
              <a:rPr lang="en-US" sz="9600" dirty="0"/>
              <a:t> </a:t>
            </a:r>
            <a:r>
              <a:rPr lang="en-US" sz="9600" dirty="0" err="1"/>
              <a:t>birleşmesinden</a:t>
            </a:r>
            <a:r>
              <a:rPr lang="en-US" sz="9600" dirty="0"/>
              <a:t> </a:t>
            </a:r>
            <a:r>
              <a:rPr lang="en-US" sz="9600" dirty="0" err="1"/>
              <a:t>meydana</a:t>
            </a:r>
            <a:r>
              <a:rPr lang="en-US" sz="9600" dirty="0"/>
              <a:t> </a:t>
            </a:r>
            <a:r>
              <a:rPr lang="en-US" sz="9600" dirty="0" err="1"/>
              <a:t>gelmiştir</a:t>
            </a:r>
            <a:r>
              <a:rPr lang="en-US" sz="9600" dirty="0"/>
              <a:t> </a:t>
            </a:r>
            <a:r>
              <a:rPr lang="en-US" sz="9600" dirty="0" err="1"/>
              <a:t>ki</a:t>
            </a:r>
            <a:r>
              <a:rPr lang="en-US" sz="9600" dirty="0"/>
              <a:t> </a:t>
            </a:r>
            <a:r>
              <a:rPr lang="en-US" sz="9600" dirty="0" err="1"/>
              <a:t>sözlük</a:t>
            </a:r>
            <a:r>
              <a:rPr lang="en-US" sz="9600" dirty="0"/>
              <a:t> </a:t>
            </a:r>
            <a:r>
              <a:rPr lang="en-US" sz="9600" dirty="0" err="1"/>
              <a:t>anlamı</a:t>
            </a:r>
            <a:r>
              <a:rPr lang="en-US" sz="9600" dirty="0"/>
              <a:t> </a:t>
            </a:r>
            <a:r>
              <a:rPr lang="en-US" sz="9600" dirty="0" err="1"/>
              <a:t>olarak</a:t>
            </a:r>
            <a:r>
              <a:rPr lang="en-US" sz="9600" dirty="0"/>
              <a:t> </a:t>
            </a:r>
            <a:r>
              <a:rPr lang="en-US" sz="9600" dirty="0" err="1"/>
              <a:t>mantıki</a:t>
            </a:r>
            <a:r>
              <a:rPr lang="en-US" sz="9600" dirty="0"/>
              <a:t> </a:t>
            </a:r>
            <a:r>
              <a:rPr lang="en-US" sz="9600" dirty="0" err="1"/>
              <a:t>istatistiktir</a:t>
            </a:r>
            <a:r>
              <a:rPr lang="en-US" sz="9600" dirty="0"/>
              <a:t>.</a:t>
            </a:r>
            <a:endParaRPr lang="tr-TR" sz="9600" dirty="0"/>
          </a:p>
          <a:p>
            <a:r>
              <a:rPr lang="en-US" sz="9600" dirty="0" err="1"/>
              <a:t>Lojistik</a:t>
            </a:r>
            <a:r>
              <a:rPr lang="en-US" sz="9600" dirty="0"/>
              <a:t> </a:t>
            </a:r>
            <a:r>
              <a:rPr lang="en-US" sz="9600" dirty="0" err="1"/>
              <a:t>esas</a:t>
            </a:r>
            <a:r>
              <a:rPr lang="en-US" sz="9600" dirty="0"/>
              <a:t> </a:t>
            </a:r>
            <a:r>
              <a:rPr lang="en-US" sz="9600" dirty="0" err="1"/>
              <a:t>olarak</a:t>
            </a:r>
            <a:r>
              <a:rPr lang="en-US" sz="9600" dirty="0"/>
              <a:t> </a:t>
            </a:r>
            <a:r>
              <a:rPr lang="en-US" sz="9600" dirty="0" err="1"/>
              <a:t>askerî</a:t>
            </a:r>
            <a:r>
              <a:rPr lang="en-US" sz="9600" dirty="0"/>
              <a:t> </a:t>
            </a:r>
            <a:r>
              <a:rPr lang="en-US" sz="9600" dirty="0" err="1"/>
              <a:t>bir</a:t>
            </a:r>
            <a:r>
              <a:rPr lang="en-US" sz="9600" dirty="0"/>
              <a:t> </a:t>
            </a:r>
            <a:r>
              <a:rPr lang="en-US" sz="9600" dirty="0" err="1"/>
              <a:t>terimdir</a:t>
            </a:r>
            <a:r>
              <a:rPr lang="en-US" sz="9600" dirty="0"/>
              <a:t>, </a:t>
            </a:r>
            <a:r>
              <a:rPr lang="en-US" sz="9600" dirty="0" err="1"/>
              <a:t>bundan</a:t>
            </a:r>
            <a:r>
              <a:rPr lang="en-US" sz="9600" dirty="0"/>
              <a:t> </a:t>
            </a:r>
            <a:r>
              <a:rPr lang="en-US" sz="9600" dirty="0" err="1"/>
              <a:t>dolayı</a:t>
            </a:r>
            <a:r>
              <a:rPr lang="en-US" sz="9600" dirty="0"/>
              <a:t> ilk </a:t>
            </a:r>
            <a:r>
              <a:rPr lang="en-US" sz="9600" dirty="0" err="1"/>
              <a:t>uygulamaları</a:t>
            </a:r>
            <a:r>
              <a:rPr lang="en-US" sz="9600" dirty="0"/>
              <a:t> </a:t>
            </a:r>
            <a:r>
              <a:rPr lang="en-US" sz="9600" dirty="0" err="1"/>
              <a:t>askerî</a:t>
            </a:r>
            <a:r>
              <a:rPr lang="en-US" sz="9600" dirty="0"/>
              <a:t> </a:t>
            </a:r>
            <a:r>
              <a:rPr lang="en-US" sz="9600" dirty="0" err="1"/>
              <a:t>alanlar</a:t>
            </a:r>
            <a:r>
              <a:rPr lang="en-US" sz="9600" dirty="0"/>
              <a:t> </a:t>
            </a:r>
            <a:r>
              <a:rPr lang="en-US" sz="9600" dirty="0" err="1"/>
              <a:t>ve</a:t>
            </a:r>
            <a:r>
              <a:rPr lang="en-US" sz="9600" dirty="0"/>
              <a:t> </a:t>
            </a:r>
            <a:r>
              <a:rPr lang="en-US" sz="9600" dirty="0" err="1"/>
              <a:t>savaş</a:t>
            </a:r>
            <a:r>
              <a:rPr lang="en-US" sz="9600" dirty="0"/>
              <a:t> </a:t>
            </a:r>
            <a:r>
              <a:rPr lang="en-US" sz="9600" dirty="0" err="1"/>
              <a:t>alanları</a:t>
            </a:r>
            <a:r>
              <a:rPr lang="en-US" sz="9600" dirty="0"/>
              <a:t> </a:t>
            </a:r>
            <a:r>
              <a:rPr lang="en-US" sz="9600" dirty="0" err="1"/>
              <a:t>olmuştur</a:t>
            </a:r>
            <a:r>
              <a:rPr lang="en-US" sz="9600" dirty="0"/>
              <a:t>. </a:t>
            </a:r>
            <a:r>
              <a:rPr lang="en-US" sz="9600" dirty="0" err="1"/>
              <a:t>Fakat</a:t>
            </a:r>
            <a:r>
              <a:rPr lang="en-US" sz="9600" dirty="0"/>
              <a:t> </a:t>
            </a:r>
            <a:r>
              <a:rPr lang="en-US" sz="9600" dirty="0" err="1"/>
              <a:t>esas</a:t>
            </a:r>
            <a:r>
              <a:rPr lang="en-US" sz="9600" dirty="0"/>
              <a:t> </a:t>
            </a:r>
            <a:r>
              <a:rPr lang="en-US" sz="9600" dirty="0" err="1"/>
              <a:t>önemi</a:t>
            </a:r>
            <a:r>
              <a:rPr lang="en-US" sz="9600" dirty="0"/>
              <a:t> 2. </a:t>
            </a:r>
            <a:r>
              <a:rPr lang="en-US" sz="9600" dirty="0" err="1"/>
              <a:t>Dünya</a:t>
            </a:r>
            <a:r>
              <a:rPr lang="en-US" sz="9600" dirty="0"/>
              <a:t> </a:t>
            </a:r>
            <a:r>
              <a:rPr lang="en-US" sz="9600" dirty="0" err="1"/>
              <a:t>Savaşı'nda</a:t>
            </a:r>
            <a:r>
              <a:rPr lang="en-US" sz="9600" dirty="0"/>
              <a:t> </a:t>
            </a:r>
            <a:r>
              <a:rPr lang="en-US" sz="9600" dirty="0" err="1"/>
              <a:t>anlaşılmış</a:t>
            </a:r>
            <a:r>
              <a:rPr lang="en-US" sz="9600" dirty="0"/>
              <a:t> </a:t>
            </a:r>
            <a:r>
              <a:rPr lang="en-US" sz="9600" dirty="0" err="1"/>
              <a:t>ve</a:t>
            </a:r>
            <a:r>
              <a:rPr lang="en-US" sz="9600" dirty="0"/>
              <a:t> </a:t>
            </a:r>
            <a:r>
              <a:rPr lang="en-US" sz="9600" dirty="0" err="1"/>
              <a:t>sonrasında</a:t>
            </a:r>
            <a:r>
              <a:rPr lang="en-US" sz="9600" dirty="0"/>
              <a:t> </a:t>
            </a:r>
            <a:r>
              <a:rPr lang="en-US" sz="9600" dirty="0" err="1"/>
              <a:t>lojistiğe</a:t>
            </a:r>
            <a:r>
              <a:rPr lang="en-US" sz="9600" dirty="0"/>
              <a:t> </a:t>
            </a:r>
            <a:r>
              <a:rPr lang="en-US" sz="9600" dirty="0" err="1"/>
              <a:t>bilimsel</a:t>
            </a:r>
            <a:r>
              <a:rPr lang="en-US" sz="9600" dirty="0"/>
              <a:t> </a:t>
            </a:r>
            <a:r>
              <a:rPr lang="en-US" sz="9600" dirty="0" err="1"/>
              <a:t>bir</a:t>
            </a:r>
            <a:r>
              <a:rPr lang="en-US" sz="9600" dirty="0"/>
              <a:t> </a:t>
            </a:r>
            <a:r>
              <a:rPr lang="en-US" sz="9600" dirty="0" err="1"/>
              <a:t>konu</a:t>
            </a:r>
            <a:r>
              <a:rPr lang="en-US" sz="9600" dirty="0"/>
              <a:t> </a:t>
            </a:r>
            <a:r>
              <a:rPr lang="en-US" sz="9600" dirty="0" err="1"/>
              <a:t>gözüyle</a:t>
            </a:r>
            <a:r>
              <a:rPr lang="en-US" sz="9600" dirty="0"/>
              <a:t> </a:t>
            </a:r>
            <a:r>
              <a:rPr lang="en-US" sz="9600" dirty="0" err="1"/>
              <a:t>bakılmaya</a:t>
            </a:r>
            <a:r>
              <a:rPr lang="en-US" sz="9600" dirty="0"/>
              <a:t> </a:t>
            </a:r>
            <a:r>
              <a:rPr lang="en-US" sz="9600" dirty="0" err="1"/>
              <a:t>başlanılmıştır</a:t>
            </a:r>
            <a:r>
              <a:rPr lang="en-US" sz="9600" dirty="0"/>
              <a:t>.</a:t>
            </a:r>
            <a:endParaRPr lang="tr-TR" sz="9600" dirty="0"/>
          </a:p>
          <a:p>
            <a:r>
              <a:rPr lang="en-US" sz="9600" dirty="0"/>
              <a:t>2.Dünya </a:t>
            </a:r>
            <a:r>
              <a:rPr lang="en-US" sz="9600" dirty="0" err="1"/>
              <a:t>Savaşı</a:t>
            </a:r>
            <a:r>
              <a:rPr lang="en-US" sz="9600" dirty="0"/>
              <a:t> </a:t>
            </a:r>
            <a:r>
              <a:rPr lang="en-US" sz="9600" dirty="0" err="1"/>
              <a:t>sonrası</a:t>
            </a:r>
            <a:r>
              <a:rPr lang="en-US" sz="9600" dirty="0"/>
              <a:t> </a:t>
            </a:r>
            <a:r>
              <a:rPr lang="en-US" sz="9600" dirty="0" err="1"/>
              <a:t>bir</a:t>
            </a:r>
            <a:r>
              <a:rPr lang="en-US" sz="9600" dirty="0"/>
              <a:t> </a:t>
            </a:r>
            <a:r>
              <a:rPr lang="en-US" sz="9600" dirty="0" err="1"/>
              <a:t>çok</a:t>
            </a:r>
            <a:r>
              <a:rPr lang="en-US" sz="9600" dirty="0"/>
              <a:t> </a:t>
            </a:r>
            <a:r>
              <a:rPr lang="en-US" sz="9600" dirty="0" err="1"/>
              <a:t>işletme</a:t>
            </a:r>
            <a:r>
              <a:rPr lang="en-US" sz="9600" dirty="0"/>
              <a:t> </a:t>
            </a:r>
            <a:r>
              <a:rPr lang="en-US" sz="9600" dirty="0" err="1"/>
              <a:t>lojistiğin</a:t>
            </a:r>
            <a:r>
              <a:rPr lang="en-US" sz="9600" dirty="0"/>
              <a:t> </a:t>
            </a:r>
            <a:r>
              <a:rPr lang="en-US" sz="9600" dirty="0" err="1"/>
              <a:t>önemini</a:t>
            </a:r>
            <a:r>
              <a:rPr lang="en-US" sz="9600" dirty="0"/>
              <a:t> </a:t>
            </a:r>
            <a:r>
              <a:rPr lang="en-US" sz="9600" dirty="0" err="1"/>
              <a:t>kavramış</a:t>
            </a:r>
            <a:r>
              <a:rPr lang="en-US" sz="9600" dirty="0"/>
              <a:t> </a:t>
            </a:r>
            <a:r>
              <a:rPr lang="en-US" sz="9600" dirty="0" err="1"/>
              <a:t>ve</a:t>
            </a:r>
            <a:r>
              <a:rPr lang="en-US" sz="9600" dirty="0"/>
              <a:t> 1960'dan </a:t>
            </a:r>
            <a:r>
              <a:rPr lang="en-US" sz="9600" dirty="0" err="1"/>
              <a:t>günümüze</a:t>
            </a:r>
            <a:r>
              <a:rPr lang="en-US" sz="9600" dirty="0"/>
              <a:t> </a:t>
            </a:r>
            <a:r>
              <a:rPr lang="en-US" sz="9600" dirty="0" err="1"/>
              <a:t>kadar</a:t>
            </a:r>
            <a:r>
              <a:rPr lang="en-US" sz="9600" dirty="0"/>
              <a:t> </a:t>
            </a:r>
            <a:r>
              <a:rPr lang="en-US" sz="9600" dirty="0" err="1"/>
              <a:t>süren</a:t>
            </a:r>
            <a:r>
              <a:rPr lang="en-US" sz="9600" dirty="0"/>
              <a:t> </a:t>
            </a:r>
            <a:r>
              <a:rPr lang="en-US" sz="9600" dirty="0" err="1"/>
              <a:t>gelişim</a:t>
            </a:r>
            <a:r>
              <a:rPr lang="en-US" sz="9600" dirty="0"/>
              <a:t> </a:t>
            </a:r>
            <a:r>
              <a:rPr lang="en-US" sz="9600" dirty="0" err="1"/>
              <a:t>süreci</a:t>
            </a:r>
            <a:r>
              <a:rPr lang="en-US" sz="9600" dirty="0"/>
              <a:t> </a:t>
            </a:r>
            <a:r>
              <a:rPr lang="en-US" sz="9600" dirty="0" err="1"/>
              <a:t>içerisinde</a:t>
            </a:r>
            <a:r>
              <a:rPr lang="en-US" sz="9600" dirty="0"/>
              <a:t> </a:t>
            </a:r>
            <a:r>
              <a:rPr lang="en-US" sz="9600" dirty="0" err="1"/>
              <a:t>lojistik</a:t>
            </a:r>
            <a:r>
              <a:rPr lang="en-US" sz="9600" dirty="0"/>
              <a:t> </a:t>
            </a:r>
            <a:r>
              <a:rPr lang="en-US" sz="9600" dirty="0" err="1"/>
              <a:t>hizmetlerinden</a:t>
            </a:r>
            <a:r>
              <a:rPr lang="en-US" sz="9600" dirty="0"/>
              <a:t> </a:t>
            </a:r>
            <a:r>
              <a:rPr lang="en-US" sz="9600" dirty="0" err="1"/>
              <a:t>faydalanmaya</a:t>
            </a:r>
            <a:r>
              <a:rPr lang="en-US" sz="9600" dirty="0"/>
              <a:t> </a:t>
            </a:r>
            <a:r>
              <a:rPr lang="en-US" sz="9600" dirty="0" err="1"/>
              <a:t>başlamıştır</a:t>
            </a:r>
            <a:r>
              <a:rPr lang="en-US" sz="9600" dirty="0"/>
              <a:t>.</a:t>
            </a:r>
            <a:endParaRPr lang="tr-TR" sz="9600" dirty="0"/>
          </a:p>
          <a:p>
            <a:r>
              <a:rPr lang="en-US" sz="9600" dirty="0" err="1"/>
              <a:t>Türk</a:t>
            </a:r>
            <a:r>
              <a:rPr lang="en-US" sz="9600" dirty="0"/>
              <a:t> </a:t>
            </a:r>
            <a:r>
              <a:rPr lang="en-US" sz="9600" dirty="0" err="1"/>
              <a:t>Dil</a:t>
            </a:r>
            <a:r>
              <a:rPr lang="en-US" sz="9600" dirty="0"/>
              <a:t> </a:t>
            </a:r>
            <a:r>
              <a:rPr lang="en-US" sz="9600" dirty="0" err="1"/>
              <a:t>Kurumu</a:t>
            </a:r>
            <a:r>
              <a:rPr lang="en-US" sz="9600" dirty="0"/>
              <a:t> </a:t>
            </a:r>
            <a:r>
              <a:rPr lang="en-US" sz="9600" dirty="0" err="1"/>
              <a:t>tarafından</a:t>
            </a:r>
            <a:r>
              <a:rPr lang="en-US" sz="9600" dirty="0"/>
              <a:t> </a:t>
            </a:r>
            <a:r>
              <a:rPr lang="en-US" sz="9600" dirty="0" err="1"/>
              <a:t>hazırlanan</a:t>
            </a:r>
            <a:r>
              <a:rPr lang="en-US" sz="9600" dirty="0"/>
              <a:t> </a:t>
            </a:r>
            <a:r>
              <a:rPr lang="en-US" sz="9600" dirty="0" err="1"/>
              <a:t>Türkçe</a:t>
            </a:r>
            <a:r>
              <a:rPr lang="en-US" sz="9600" dirty="0"/>
              <a:t> </a:t>
            </a:r>
            <a:r>
              <a:rPr lang="en-US" sz="9600" dirty="0" err="1"/>
              <a:t>sözlüğün</a:t>
            </a:r>
            <a:r>
              <a:rPr lang="en-US" sz="9600" dirty="0"/>
              <a:t> </a:t>
            </a:r>
            <a:r>
              <a:rPr lang="en-US" sz="9600" dirty="0" err="1"/>
              <a:t>altıncı</a:t>
            </a:r>
            <a:r>
              <a:rPr lang="en-US" sz="9600" dirty="0"/>
              <a:t> </a:t>
            </a:r>
            <a:r>
              <a:rPr lang="en-US" sz="9600" dirty="0" err="1"/>
              <a:t>baskısında</a:t>
            </a:r>
            <a:r>
              <a:rPr lang="en-US" sz="9600" dirty="0"/>
              <a:t> </a:t>
            </a:r>
            <a:r>
              <a:rPr lang="en-US" sz="9600" dirty="0" err="1" smtClean="0"/>
              <a:t>lojistik</a:t>
            </a:r>
            <a:r>
              <a:rPr lang="en-US" sz="9600" dirty="0" smtClean="0"/>
              <a:t>;</a:t>
            </a:r>
            <a:r>
              <a:rPr lang="tr-TR" sz="9600" dirty="0" smtClean="0"/>
              <a:t> </a:t>
            </a:r>
            <a:r>
              <a:rPr lang="en-US" sz="9600" dirty="0" err="1" smtClean="0"/>
              <a:t>savaşta</a:t>
            </a:r>
            <a:r>
              <a:rPr lang="en-US" sz="9600" dirty="0" smtClean="0"/>
              <a:t> </a:t>
            </a:r>
            <a:r>
              <a:rPr lang="en-US" sz="9600" dirty="0" err="1"/>
              <a:t>ya</a:t>
            </a:r>
            <a:r>
              <a:rPr lang="en-US" sz="9600" dirty="0"/>
              <a:t> </a:t>
            </a:r>
            <a:r>
              <a:rPr lang="en-US" sz="9600" dirty="0" err="1"/>
              <a:t>da</a:t>
            </a:r>
            <a:r>
              <a:rPr lang="en-US" sz="9600" dirty="0"/>
              <a:t> </a:t>
            </a:r>
            <a:r>
              <a:rPr lang="en-US" sz="9600" dirty="0" err="1"/>
              <a:t>askeri</a:t>
            </a:r>
            <a:r>
              <a:rPr lang="en-US" sz="9600" dirty="0"/>
              <a:t> </a:t>
            </a:r>
            <a:r>
              <a:rPr lang="en-US" sz="9600" dirty="0" err="1"/>
              <a:t>yürüyüşte</a:t>
            </a:r>
            <a:r>
              <a:rPr lang="en-US" sz="9600" dirty="0"/>
              <a:t> </a:t>
            </a:r>
            <a:r>
              <a:rPr lang="en-US" sz="9600" dirty="0" err="1"/>
              <a:t>yol</a:t>
            </a:r>
            <a:r>
              <a:rPr lang="en-US" sz="9600" dirty="0"/>
              <a:t>, </a:t>
            </a:r>
            <a:r>
              <a:rPr lang="en-US" sz="9600" dirty="0" err="1"/>
              <a:t>haberleşme</a:t>
            </a:r>
            <a:r>
              <a:rPr lang="en-US" sz="9600" dirty="0"/>
              <a:t>, </a:t>
            </a:r>
            <a:r>
              <a:rPr lang="en-US" sz="9600" dirty="0" err="1"/>
              <a:t>sağlık</a:t>
            </a:r>
            <a:r>
              <a:rPr lang="en-US" sz="9600" dirty="0"/>
              <a:t>, </a:t>
            </a:r>
            <a:r>
              <a:rPr lang="en-US" sz="9600" dirty="0" err="1"/>
              <a:t>ikmal</a:t>
            </a:r>
            <a:r>
              <a:rPr lang="en-US" sz="9600" dirty="0"/>
              <a:t> </a:t>
            </a:r>
            <a:r>
              <a:rPr lang="en-US" sz="9600" dirty="0" err="1"/>
              <a:t>gibi</a:t>
            </a:r>
            <a:r>
              <a:rPr lang="en-US" sz="9600" dirty="0"/>
              <a:t> </a:t>
            </a:r>
            <a:r>
              <a:rPr lang="en-US" sz="9600" dirty="0" err="1"/>
              <a:t>hizmetleri</a:t>
            </a:r>
            <a:r>
              <a:rPr lang="en-US" sz="9600" dirty="0"/>
              <a:t>  </a:t>
            </a:r>
            <a:r>
              <a:rPr lang="en-US" sz="9600" dirty="0" err="1"/>
              <a:t>sağlayan</a:t>
            </a:r>
            <a:r>
              <a:rPr lang="en-US" sz="9600" dirty="0"/>
              <a:t> </a:t>
            </a:r>
            <a:r>
              <a:rPr lang="en-US" sz="9600" dirty="0" err="1"/>
              <a:t>strateji</a:t>
            </a:r>
            <a:r>
              <a:rPr lang="en-US" sz="9600" dirty="0"/>
              <a:t> </a:t>
            </a:r>
            <a:r>
              <a:rPr lang="en-US" sz="9600" dirty="0" err="1"/>
              <a:t>bölümü</a:t>
            </a:r>
            <a:r>
              <a:rPr lang="en-US" sz="9600" dirty="0"/>
              <a:t> ;</a:t>
            </a:r>
            <a:r>
              <a:rPr lang="en-US" sz="9600" dirty="0" err="1"/>
              <a:t>logistik</a:t>
            </a:r>
            <a:r>
              <a:rPr lang="en-US" sz="9600" dirty="0"/>
              <a:t> (</a:t>
            </a:r>
            <a:r>
              <a:rPr lang="en-US" sz="9600" dirty="0" err="1"/>
              <a:t>mantık</a:t>
            </a:r>
            <a:r>
              <a:rPr lang="en-US" sz="9600" dirty="0"/>
              <a:t>) </a:t>
            </a:r>
            <a:r>
              <a:rPr lang="en-US" sz="9600" dirty="0" err="1"/>
              <a:t>olarak</a:t>
            </a:r>
            <a:r>
              <a:rPr lang="en-US" sz="9600" dirty="0"/>
              <a:t> </a:t>
            </a:r>
            <a:r>
              <a:rPr lang="en-US" sz="9600" dirty="0" err="1"/>
              <a:t>tanımlanmıştır</a:t>
            </a:r>
            <a:r>
              <a:rPr lang="en-US" sz="9600" dirty="0"/>
              <a:t>.</a:t>
            </a:r>
            <a:endParaRPr lang="tr-TR" sz="9600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1.5.</a:t>
            </a:r>
            <a:r>
              <a:rPr lang="en-US" b="1" dirty="0" err="1" smtClean="0"/>
              <a:t>Diğer</a:t>
            </a:r>
            <a:r>
              <a:rPr lang="en-US" b="1" dirty="0" smtClean="0"/>
              <a:t> </a:t>
            </a:r>
            <a:r>
              <a:rPr lang="en-US" b="1" dirty="0" err="1" smtClean="0"/>
              <a:t>Önemli</a:t>
            </a:r>
            <a:r>
              <a:rPr lang="en-US" b="1" dirty="0" smtClean="0"/>
              <a:t> </a:t>
            </a:r>
            <a:r>
              <a:rPr lang="en-US" b="1" dirty="0" err="1" smtClean="0"/>
              <a:t>Lojistik</a:t>
            </a:r>
            <a:r>
              <a:rPr lang="en-US" b="1" dirty="0" smtClean="0"/>
              <a:t> </a:t>
            </a:r>
            <a:r>
              <a:rPr lang="en-US" b="1" dirty="0" err="1" smtClean="0"/>
              <a:t>Terimler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2">
              <a:buNone/>
            </a:pPr>
            <a:r>
              <a:rPr lang="tr-TR" sz="3900" b="1" dirty="0" smtClean="0"/>
              <a:t>1.5.10.</a:t>
            </a:r>
            <a:r>
              <a:rPr lang="en-US" sz="3900" b="1" dirty="0" err="1" smtClean="0"/>
              <a:t>Lojistik</a:t>
            </a:r>
            <a:r>
              <a:rPr lang="en-US" sz="3900" b="1" dirty="0" smtClean="0"/>
              <a:t> </a:t>
            </a:r>
            <a:r>
              <a:rPr lang="en-US" sz="3900" b="1" dirty="0" err="1"/>
              <a:t>Destek</a:t>
            </a:r>
            <a:r>
              <a:rPr lang="en-US" sz="3900" b="1" dirty="0"/>
              <a:t> </a:t>
            </a:r>
            <a:r>
              <a:rPr lang="en-US" sz="3900" b="1" dirty="0" err="1"/>
              <a:t>Analizi</a:t>
            </a:r>
            <a:r>
              <a:rPr lang="en-US" sz="3900" b="1" dirty="0"/>
              <a:t> (Logistics support </a:t>
            </a:r>
            <a:r>
              <a:rPr lang="en-US" sz="3900" b="1" dirty="0" err="1"/>
              <a:t>analysıs</a:t>
            </a:r>
            <a:r>
              <a:rPr lang="en-US" sz="3900" b="1" dirty="0"/>
              <a:t> LSA);</a:t>
            </a:r>
            <a:endParaRPr lang="tr-TR" sz="3900" b="1" dirty="0"/>
          </a:p>
          <a:p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destek</a:t>
            </a:r>
            <a:r>
              <a:rPr lang="en-US" dirty="0"/>
              <a:t> </a:t>
            </a:r>
            <a:r>
              <a:rPr lang="en-US" dirty="0" err="1"/>
              <a:t>analizi</a:t>
            </a:r>
            <a:r>
              <a:rPr lang="en-US" dirty="0"/>
              <a:t> en </a:t>
            </a:r>
            <a:r>
              <a:rPr lang="en-US" dirty="0" err="1"/>
              <a:t>basit</a:t>
            </a:r>
            <a:r>
              <a:rPr lang="en-US" dirty="0"/>
              <a:t> </a:t>
            </a:r>
            <a:r>
              <a:rPr lang="en-US" dirty="0" err="1"/>
              <a:t>ifadeyle</a:t>
            </a:r>
            <a:r>
              <a:rPr lang="en-US" dirty="0"/>
              <a:t> "</a:t>
            </a:r>
            <a:r>
              <a:rPr lang="en-US" dirty="0" err="1"/>
              <a:t>özellikle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dizaynının</a:t>
            </a:r>
            <a:r>
              <a:rPr lang="en-US" dirty="0"/>
              <a:t> ilk </a:t>
            </a:r>
            <a:r>
              <a:rPr lang="en-US" dirty="0" err="1"/>
              <a:t>aşamasında</a:t>
            </a:r>
            <a:r>
              <a:rPr lang="en-US" dirty="0"/>
              <a:t>,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sistemin</a:t>
            </a:r>
            <a:r>
              <a:rPr lang="en-US" dirty="0"/>
              <a:t> </a:t>
            </a:r>
            <a:r>
              <a:rPr lang="en-US" dirty="0" err="1"/>
              <a:t>destek</a:t>
            </a:r>
            <a:r>
              <a:rPr lang="en-US" dirty="0"/>
              <a:t> </a:t>
            </a:r>
            <a:r>
              <a:rPr lang="en-US" dirty="0" err="1"/>
              <a:t>ihtiyaçlarını</a:t>
            </a:r>
            <a:r>
              <a:rPr lang="en-US" dirty="0"/>
              <a:t> </a:t>
            </a:r>
            <a:r>
              <a:rPr lang="en-US" dirty="0" err="1"/>
              <a:t>belirleme</a:t>
            </a:r>
            <a:r>
              <a:rPr lang="en-US" dirty="0"/>
              <a:t> </a:t>
            </a:r>
            <a:r>
              <a:rPr lang="en-US" dirty="0" err="1"/>
              <a:t>sürecidir</a:t>
            </a:r>
            <a:r>
              <a:rPr lang="en-US" dirty="0"/>
              <a:t>." </a:t>
            </a:r>
            <a:r>
              <a:rPr lang="en-US" dirty="0" err="1"/>
              <a:t>Temel</a:t>
            </a:r>
            <a:r>
              <a:rPr lang="en-US" dirty="0"/>
              <a:t> </a:t>
            </a:r>
            <a:r>
              <a:rPr lang="en-US" dirty="0" err="1"/>
              <a:t>hedefi</a:t>
            </a:r>
            <a:r>
              <a:rPr lang="en-US" dirty="0"/>
              <a:t>, </a:t>
            </a:r>
            <a:r>
              <a:rPr lang="en-US" dirty="0" err="1"/>
              <a:t>desteklenebileceği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kaynakların</a:t>
            </a:r>
            <a:r>
              <a:rPr lang="en-US" dirty="0"/>
              <a:t> </a:t>
            </a:r>
            <a:r>
              <a:rPr lang="en-US" dirty="0" err="1"/>
              <a:t>yeterli</a:t>
            </a:r>
            <a:r>
              <a:rPr lang="en-US" dirty="0"/>
              <a:t> </a:t>
            </a:r>
            <a:r>
              <a:rPr lang="en-US" dirty="0" err="1"/>
              <a:t>olabileceği</a:t>
            </a:r>
            <a:r>
              <a:rPr lang="en-US" dirty="0"/>
              <a:t> </a:t>
            </a:r>
            <a:r>
              <a:rPr lang="en-US" dirty="0" err="1"/>
              <a:t>dikkate</a:t>
            </a:r>
            <a:r>
              <a:rPr lang="en-US" dirty="0"/>
              <a:t> </a:t>
            </a:r>
            <a:r>
              <a:rPr lang="en-US" dirty="0" err="1"/>
              <a:t>alınarak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performansının</a:t>
            </a:r>
            <a:r>
              <a:rPr lang="en-US" dirty="0"/>
              <a:t> </a:t>
            </a:r>
            <a:r>
              <a:rPr lang="en-US" dirty="0" err="1"/>
              <a:t>önceden</a:t>
            </a:r>
            <a:r>
              <a:rPr lang="en-US" dirty="0"/>
              <a:t> </a:t>
            </a:r>
            <a:r>
              <a:rPr lang="en-US" dirty="0" err="1"/>
              <a:t>belirlendiği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fonksiyonel</a:t>
            </a:r>
            <a:r>
              <a:rPr lang="en-US" dirty="0"/>
              <a:t> </a:t>
            </a:r>
            <a:r>
              <a:rPr lang="en-US" dirty="0" err="1"/>
              <a:t>olmasını</a:t>
            </a:r>
            <a:r>
              <a:rPr lang="en-US" dirty="0"/>
              <a:t> </a:t>
            </a:r>
            <a:r>
              <a:rPr lang="en-US" dirty="0" err="1"/>
              <a:t>sağlamaktır</a:t>
            </a:r>
            <a:r>
              <a:rPr lang="en-US" dirty="0"/>
              <a:t>. "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sistemin</a:t>
            </a:r>
            <a:r>
              <a:rPr lang="en-US" dirty="0"/>
              <a:t> </a:t>
            </a:r>
            <a:r>
              <a:rPr lang="en-US" dirty="0" err="1"/>
              <a:t>idamesi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işletilmesi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ihtiyaç</a:t>
            </a:r>
            <a:r>
              <a:rPr lang="en-US" dirty="0"/>
              <a:t> </a:t>
            </a:r>
            <a:r>
              <a:rPr lang="en-US" dirty="0" err="1"/>
              <a:t>duyulan</a:t>
            </a:r>
            <a:r>
              <a:rPr lang="en-US" dirty="0"/>
              <a:t> </a:t>
            </a:r>
            <a:r>
              <a:rPr lang="en-US" dirty="0" err="1"/>
              <a:t>insanların</a:t>
            </a:r>
            <a:r>
              <a:rPr lang="en-US" dirty="0"/>
              <a:t>,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faaliyetlerinin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bakımın</a:t>
            </a:r>
            <a:r>
              <a:rPr lang="en-US" dirty="0"/>
              <a:t> </a:t>
            </a:r>
            <a:r>
              <a:rPr lang="en-US" dirty="0" err="1"/>
              <a:t>tanımlanması</a:t>
            </a:r>
            <a:r>
              <a:rPr lang="en-US" dirty="0"/>
              <a:t> </a:t>
            </a:r>
            <a:r>
              <a:rPr lang="en-US" dirty="0" err="1"/>
              <a:t>adına</a:t>
            </a:r>
            <a:r>
              <a:rPr lang="en-US" dirty="0"/>
              <a:t> organize </a:t>
            </a:r>
            <a:r>
              <a:rPr lang="en-US" dirty="0" err="1"/>
              <a:t>edilmiş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modelleme</a:t>
            </a:r>
            <a:r>
              <a:rPr lang="en-US" dirty="0"/>
              <a:t> </a:t>
            </a:r>
            <a:r>
              <a:rPr lang="en-US" dirty="0" err="1"/>
              <a:t>süreci</a:t>
            </a:r>
            <a:r>
              <a:rPr lang="en-US" dirty="0"/>
              <a:t>"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tanımlanabilir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tr-TR" sz="3600" b="1" dirty="0" smtClean="0"/>
              <a:t>2.</a:t>
            </a:r>
            <a:r>
              <a:rPr lang="en-US" sz="3600" b="1" dirty="0" smtClean="0"/>
              <a:t>LOJİSTİKTE </a:t>
            </a:r>
            <a:r>
              <a:rPr lang="en-US" sz="3600" b="1" dirty="0"/>
              <a:t>TEMEL KONULAR, FAALİYETLER VE DIŞ KAYNAK KULLANIMI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tr-TR" sz="3900" b="1" dirty="0" smtClean="0"/>
              <a:t>2.1 </a:t>
            </a:r>
            <a:r>
              <a:rPr lang="en-US" sz="3900" b="1" dirty="0" err="1" smtClean="0"/>
              <a:t>Temel</a:t>
            </a:r>
            <a:r>
              <a:rPr lang="en-US" sz="3900" b="1" dirty="0" smtClean="0"/>
              <a:t> </a:t>
            </a:r>
            <a:r>
              <a:rPr lang="en-US" sz="3900" b="1" dirty="0" err="1" smtClean="0"/>
              <a:t>Konular</a:t>
            </a:r>
            <a:endParaRPr lang="tr-TR" sz="3900" b="1" dirty="0" smtClean="0"/>
          </a:p>
          <a:p>
            <a:pPr lvl="1"/>
            <a:r>
              <a:rPr lang="tr-TR" sz="3500" b="1" dirty="0" smtClean="0"/>
              <a:t>2.1.1 </a:t>
            </a:r>
            <a:r>
              <a:rPr lang="en-US" sz="3500" b="1" dirty="0" err="1" smtClean="0"/>
              <a:t>Malzeme</a:t>
            </a:r>
            <a:r>
              <a:rPr lang="en-US" sz="3500" b="1" dirty="0" smtClean="0"/>
              <a:t> </a:t>
            </a:r>
            <a:r>
              <a:rPr lang="en-US" sz="3500" b="1" dirty="0" err="1"/>
              <a:t>Tedarik</a:t>
            </a:r>
            <a:r>
              <a:rPr lang="en-US" sz="3500" b="1" dirty="0"/>
              <a:t> </a:t>
            </a:r>
            <a:r>
              <a:rPr lang="en-US" sz="3500" b="1" dirty="0" err="1"/>
              <a:t>Yönetimi</a:t>
            </a:r>
            <a:endParaRPr lang="tr-TR" sz="3500" b="1" dirty="0"/>
          </a:p>
          <a:p>
            <a:r>
              <a:rPr lang="en-US" dirty="0" err="1"/>
              <a:t>Malzeme</a:t>
            </a:r>
            <a:r>
              <a:rPr lang="en-US" dirty="0"/>
              <a:t> </a:t>
            </a:r>
            <a:r>
              <a:rPr lang="en-US" dirty="0" err="1"/>
              <a:t>yönetimi</a:t>
            </a:r>
            <a:r>
              <a:rPr lang="en-US" dirty="0"/>
              <a:t>, ham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stok</a:t>
            </a:r>
            <a:r>
              <a:rPr lang="en-US" dirty="0"/>
              <a:t> </a:t>
            </a:r>
            <a:r>
              <a:rPr lang="en-US" dirty="0" err="1"/>
              <a:t>yönetiminin</a:t>
            </a:r>
            <a:r>
              <a:rPr lang="en-US" dirty="0"/>
              <a:t>, </a:t>
            </a:r>
            <a:r>
              <a:rPr lang="en-US" dirty="0" err="1"/>
              <a:t>bölümlerin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tedarik</a:t>
            </a:r>
            <a:r>
              <a:rPr lang="en-US" dirty="0"/>
              <a:t> </a:t>
            </a:r>
            <a:r>
              <a:rPr lang="en-US" dirty="0" err="1"/>
              <a:t>sürecinin</a:t>
            </a:r>
            <a:r>
              <a:rPr lang="en-US" dirty="0"/>
              <a:t> </a:t>
            </a:r>
            <a:r>
              <a:rPr lang="en-US" dirty="0" err="1"/>
              <a:t>kontrolünün</a:t>
            </a:r>
            <a:r>
              <a:rPr lang="en-US" dirty="0"/>
              <a:t>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geçirilmesi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ilgilidir</a:t>
            </a:r>
            <a:r>
              <a:rPr lang="en-US" dirty="0"/>
              <a:t>.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detaya</a:t>
            </a:r>
            <a:r>
              <a:rPr lang="en-US" dirty="0"/>
              <a:t> </a:t>
            </a:r>
            <a:r>
              <a:rPr lang="en-US" dirty="0" err="1"/>
              <a:t>inilirse</a:t>
            </a:r>
            <a:r>
              <a:rPr lang="en-US" dirty="0"/>
              <a:t>, </a:t>
            </a:r>
            <a:r>
              <a:rPr lang="en-US" dirty="0" err="1"/>
              <a:t>malzeme</a:t>
            </a:r>
            <a:r>
              <a:rPr lang="en-US" dirty="0"/>
              <a:t> </a:t>
            </a:r>
            <a:r>
              <a:rPr lang="en-US" dirty="0" err="1"/>
              <a:t>yönetimi</a:t>
            </a:r>
            <a:r>
              <a:rPr lang="en-US" dirty="0"/>
              <a:t>; </a:t>
            </a:r>
            <a:r>
              <a:rPr lang="en-US" dirty="0" err="1"/>
              <a:t>malzeme</a:t>
            </a:r>
            <a:r>
              <a:rPr lang="en-US" dirty="0"/>
              <a:t> </a:t>
            </a:r>
            <a:r>
              <a:rPr lang="en-US" dirty="0" err="1"/>
              <a:t>akış</a:t>
            </a:r>
            <a:r>
              <a:rPr lang="en-US" dirty="0"/>
              <a:t> </a:t>
            </a:r>
            <a:r>
              <a:rPr lang="en-US" dirty="0" err="1"/>
              <a:t>çevrimlerinin</a:t>
            </a:r>
            <a:r>
              <a:rPr lang="en-US" dirty="0"/>
              <a:t>, </a:t>
            </a:r>
            <a:r>
              <a:rPr lang="en-US" dirty="0" err="1"/>
              <a:t>ürünlerin</a:t>
            </a:r>
            <a:r>
              <a:rPr lang="en-US" dirty="0"/>
              <a:t> </a:t>
            </a:r>
            <a:r>
              <a:rPr lang="en-US" dirty="0" err="1"/>
              <a:t>satın</a:t>
            </a:r>
            <a:r>
              <a:rPr lang="en-US" dirty="0"/>
              <a:t>-alma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iç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sürecinde</a:t>
            </a:r>
            <a:r>
              <a:rPr lang="en-US" dirty="0"/>
              <a:t> </a:t>
            </a:r>
            <a:r>
              <a:rPr lang="en-US" dirty="0" err="1"/>
              <a:t>nihai</a:t>
            </a:r>
            <a:r>
              <a:rPr lang="en-US" dirty="0"/>
              <a:t> </a:t>
            </a:r>
            <a:r>
              <a:rPr lang="en-US" dirty="0" err="1"/>
              <a:t>ürünlerin</a:t>
            </a:r>
            <a:r>
              <a:rPr lang="en-US" dirty="0"/>
              <a:t> </a:t>
            </a:r>
            <a:r>
              <a:rPr lang="en-US" dirty="0" err="1"/>
              <a:t>depolanması</a:t>
            </a:r>
            <a:r>
              <a:rPr lang="en-US" dirty="0"/>
              <a:t>, </a:t>
            </a:r>
            <a:r>
              <a:rPr lang="en-US" dirty="0" err="1"/>
              <a:t>taşınması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dağıtımıyla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planlama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faaliyetlerinin</a:t>
            </a:r>
            <a:r>
              <a:rPr lang="en-US" dirty="0"/>
              <a:t> </a:t>
            </a:r>
            <a:r>
              <a:rPr lang="en-US" dirty="0" err="1"/>
              <a:t>tümünü</a:t>
            </a:r>
            <a:r>
              <a:rPr lang="en-US" dirty="0"/>
              <a:t> </a:t>
            </a:r>
            <a:r>
              <a:rPr lang="en-US" dirty="0" err="1"/>
              <a:t>barındıran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sistemdir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LOJİSTİKTE TEMEL KONULAR, FAALİYETLER VE DIŞ KAYNAK KULLANIMI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3"/>
            <a:r>
              <a:rPr lang="tr-TR" sz="3800" b="1" dirty="0" smtClean="0"/>
              <a:t>2.1.1.1 </a:t>
            </a:r>
            <a:r>
              <a:rPr lang="en-US" sz="3800" b="1" dirty="0" err="1" smtClean="0"/>
              <a:t>Malzeme</a:t>
            </a:r>
            <a:r>
              <a:rPr lang="en-US" sz="3800" b="1" dirty="0" smtClean="0"/>
              <a:t> </a:t>
            </a:r>
            <a:r>
              <a:rPr lang="en-US" sz="3800" b="1" dirty="0" err="1"/>
              <a:t>İhtiyaç</a:t>
            </a:r>
            <a:r>
              <a:rPr lang="en-US" sz="3800" b="1" dirty="0"/>
              <a:t> </a:t>
            </a:r>
            <a:r>
              <a:rPr lang="en-US" sz="3800" b="1" dirty="0" err="1"/>
              <a:t>Planlaması</a:t>
            </a:r>
            <a:r>
              <a:rPr lang="en-US" sz="3800" b="1" dirty="0"/>
              <a:t> (MİP)</a:t>
            </a:r>
            <a:endParaRPr lang="tr-TR" sz="3800" b="1" dirty="0"/>
          </a:p>
          <a:p>
            <a:r>
              <a:rPr lang="en-US" dirty="0"/>
              <a:t>MİP, </a:t>
            </a:r>
            <a:r>
              <a:rPr lang="en-US" dirty="0" err="1"/>
              <a:t>planlanması</a:t>
            </a:r>
            <a:r>
              <a:rPr lang="en-US" dirty="0"/>
              <a:t> </a:t>
            </a:r>
            <a:r>
              <a:rPr lang="en-US" dirty="0" err="1"/>
              <a:t>istenen</a:t>
            </a:r>
            <a:r>
              <a:rPr lang="en-US" dirty="0"/>
              <a:t> </a:t>
            </a:r>
            <a:r>
              <a:rPr lang="en-US" dirty="0" err="1"/>
              <a:t>organizasyonel</a:t>
            </a:r>
            <a:r>
              <a:rPr lang="en-US" dirty="0"/>
              <a:t> </a:t>
            </a:r>
            <a:r>
              <a:rPr lang="en-US" dirty="0" err="1"/>
              <a:t>yapıda</a:t>
            </a:r>
            <a:r>
              <a:rPr lang="en-US" dirty="0"/>
              <a:t>, </a:t>
            </a:r>
            <a:r>
              <a:rPr lang="en-US" dirty="0" err="1"/>
              <a:t>hangi</a:t>
            </a:r>
            <a:r>
              <a:rPr lang="en-US" dirty="0"/>
              <a:t> </a:t>
            </a:r>
            <a:r>
              <a:rPr lang="en-US" dirty="0" err="1"/>
              <a:t>malzemenin</a:t>
            </a:r>
            <a:r>
              <a:rPr lang="en-US" dirty="0"/>
              <a:t> ne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miktarda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ne </a:t>
            </a:r>
            <a:r>
              <a:rPr lang="en-US" dirty="0" err="1"/>
              <a:t>zaman</a:t>
            </a:r>
            <a:r>
              <a:rPr lang="en-US" dirty="0"/>
              <a:t> </a:t>
            </a:r>
            <a:r>
              <a:rPr lang="en-US" dirty="0" err="1"/>
              <a:t>gerektiğini</a:t>
            </a:r>
            <a:r>
              <a:rPr lang="en-US" dirty="0"/>
              <a:t> </a:t>
            </a:r>
            <a:r>
              <a:rPr lang="en-US" dirty="0" err="1"/>
              <a:t>belirlemeye</a:t>
            </a:r>
            <a:r>
              <a:rPr lang="en-US" dirty="0"/>
              <a:t> </a:t>
            </a:r>
            <a:r>
              <a:rPr lang="en-US" dirty="0" err="1"/>
              <a:t>yarayan</a:t>
            </a:r>
            <a:r>
              <a:rPr lang="en-US" dirty="0"/>
              <a:t>, </a:t>
            </a:r>
            <a:r>
              <a:rPr lang="en-US" dirty="0" err="1"/>
              <a:t>stok</a:t>
            </a:r>
            <a:r>
              <a:rPr lang="en-US" dirty="0"/>
              <a:t> </a:t>
            </a:r>
            <a:r>
              <a:rPr lang="en-US" dirty="0" err="1"/>
              <a:t>takibine</a:t>
            </a:r>
            <a:r>
              <a:rPr lang="en-US" dirty="0"/>
              <a:t> </a:t>
            </a:r>
            <a:r>
              <a:rPr lang="en-US" dirty="0" err="1"/>
              <a:t>olanak</a:t>
            </a:r>
            <a:r>
              <a:rPr lang="en-US" dirty="0"/>
              <a:t> </a:t>
            </a:r>
            <a:r>
              <a:rPr lang="en-US" dirty="0" err="1"/>
              <a:t>sağlayan</a:t>
            </a:r>
            <a:r>
              <a:rPr lang="en-US" dirty="0"/>
              <a:t> </a:t>
            </a:r>
            <a:r>
              <a:rPr lang="en-US" dirty="0" err="1"/>
              <a:t>başlıca</a:t>
            </a:r>
            <a:r>
              <a:rPr lang="en-US" dirty="0"/>
              <a:t> </a:t>
            </a:r>
            <a:r>
              <a:rPr lang="en-US" dirty="0" err="1"/>
              <a:t>planlama</a:t>
            </a:r>
            <a:r>
              <a:rPr lang="en-US" dirty="0"/>
              <a:t> </a:t>
            </a:r>
            <a:r>
              <a:rPr lang="en-US" dirty="0" err="1"/>
              <a:t>aracıdır</a:t>
            </a:r>
            <a:r>
              <a:rPr lang="en-US" dirty="0"/>
              <a:t>. </a:t>
            </a:r>
            <a:r>
              <a:rPr lang="en-US" dirty="0" err="1"/>
              <a:t>Malzeme</a:t>
            </a:r>
            <a:r>
              <a:rPr lang="en-US" dirty="0"/>
              <a:t> </a:t>
            </a:r>
            <a:r>
              <a:rPr lang="en-US" dirty="0" err="1"/>
              <a:t>yönetimi</a:t>
            </a:r>
            <a:r>
              <a:rPr lang="en-US" dirty="0"/>
              <a:t> </a:t>
            </a:r>
            <a:r>
              <a:rPr lang="en-US" dirty="0" err="1"/>
              <a:t>geçmiş</a:t>
            </a:r>
            <a:r>
              <a:rPr lang="en-US" dirty="0"/>
              <a:t> </a:t>
            </a:r>
            <a:r>
              <a:rPr lang="en-US" dirty="0" err="1"/>
              <a:t>tüketim</a:t>
            </a:r>
            <a:r>
              <a:rPr lang="en-US" dirty="0"/>
              <a:t> </a:t>
            </a:r>
            <a:r>
              <a:rPr lang="en-US" dirty="0" err="1"/>
              <a:t>değerlerini</a:t>
            </a:r>
            <a:r>
              <a:rPr lang="en-US" dirty="0"/>
              <a:t> </a:t>
            </a:r>
            <a:r>
              <a:rPr lang="en-US" dirty="0" err="1"/>
              <a:t>baz</a:t>
            </a:r>
            <a:r>
              <a:rPr lang="en-US" dirty="0"/>
              <a:t> </a:t>
            </a:r>
            <a:r>
              <a:rPr lang="en-US" dirty="0" err="1"/>
              <a:t>alarak</a:t>
            </a:r>
            <a:r>
              <a:rPr lang="en-US" dirty="0"/>
              <a:t>, </a:t>
            </a:r>
            <a:r>
              <a:rPr lang="en-US" dirty="0" err="1"/>
              <a:t>ister</a:t>
            </a:r>
            <a:r>
              <a:rPr lang="en-US" dirty="0"/>
              <a:t> </a:t>
            </a:r>
            <a:r>
              <a:rPr lang="en-US" dirty="0" err="1"/>
              <a:t>tahmine</a:t>
            </a:r>
            <a:r>
              <a:rPr lang="en-US" dirty="0"/>
              <a:t> </a:t>
            </a:r>
            <a:r>
              <a:rPr lang="en-US" dirty="0" err="1"/>
              <a:t>dayalı</a:t>
            </a:r>
            <a:r>
              <a:rPr lang="en-US" dirty="0"/>
              <a:t>, </a:t>
            </a:r>
            <a:r>
              <a:rPr lang="en-US" dirty="0" err="1"/>
              <a:t>ister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istatistiki</a:t>
            </a:r>
            <a:r>
              <a:rPr lang="en-US" dirty="0"/>
              <a:t> </a:t>
            </a:r>
            <a:r>
              <a:rPr lang="en-US" dirty="0" err="1"/>
              <a:t>yöntemleri</a:t>
            </a:r>
            <a:r>
              <a:rPr lang="en-US" dirty="0"/>
              <a:t> </a:t>
            </a:r>
            <a:r>
              <a:rPr lang="en-US" dirty="0" err="1"/>
              <a:t>kullanıp</a:t>
            </a:r>
            <a:r>
              <a:rPr lang="en-US" dirty="0"/>
              <a:t> </a:t>
            </a:r>
            <a:r>
              <a:rPr lang="en-US" dirty="0" err="1"/>
              <a:t>gelecekteki</a:t>
            </a:r>
            <a:r>
              <a:rPr lang="en-US" dirty="0"/>
              <a:t> </a:t>
            </a:r>
            <a:r>
              <a:rPr lang="en-US" dirty="0" err="1"/>
              <a:t>gereksinimleri</a:t>
            </a:r>
            <a:r>
              <a:rPr lang="en-US" dirty="0"/>
              <a:t> </a:t>
            </a:r>
            <a:r>
              <a:rPr lang="en-US" dirty="0" err="1"/>
              <a:t>belirlemek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kendi</a:t>
            </a:r>
            <a:r>
              <a:rPr lang="en-US" dirty="0"/>
              <a:t> </a:t>
            </a:r>
            <a:r>
              <a:rPr lang="en-US" dirty="0" err="1"/>
              <a:t>yapısındaki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planlama</a:t>
            </a:r>
            <a:r>
              <a:rPr lang="en-US" dirty="0"/>
              <a:t> </a:t>
            </a:r>
            <a:r>
              <a:rPr lang="en-US" dirty="0" err="1"/>
              <a:t>aracından</a:t>
            </a:r>
            <a:r>
              <a:rPr lang="en-US" dirty="0"/>
              <a:t> </a:t>
            </a:r>
            <a:r>
              <a:rPr lang="en-US" dirty="0" err="1"/>
              <a:t>faydalanır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 err="1"/>
              <a:t>Tüketime</a:t>
            </a:r>
            <a:r>
              <a:rPr lang="en-US" dirty="0"/>
              <a:t> </a:t>
            </a:r>
            <a:r>
              <a:rPr lang="en-US" dirty="0" err="1"/>
              <a:t>dayalı</a:t>
            </a:r>
            <a:r>
              <a:rPr lang="en-US" dirty="0"/>
              <a:t> </a:t>
            </a:r>
            <a:r>
              <a:rPr lang="en-US" dirty="0" err="1"/>
              <a:t>malzeme</a:t>
            </a:r>
            <a:r>
              <a:rPr lang="en-US" dirty="0"/>
              <a:t> </a:t>
            </a:r>
            <a:r>
              <a:rPr lang="en-US" dirty="0" err="1"/>
              <a:t>ihtiyaç</a:t>
            </a:r>
            <a:r>
              <a:rPr lang="en-US" dirty="0"/>
              <a:t> </a:t>
            </a:r>
            <a:r>
              <a:rPr lang="en-US" dirty="0" err="1"/>
              <a:t>planlamasında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başlıca</a:t>
            </a:r>
            <a:r>
              <a:rPr lang="en-US" dirty="0"/>
              <a:t> </a:t>
            </a:r>
            <a:r>
              <a:rPr lang="en-US" dirty="0" err="1"/>
              <a:t>modeller</a:t>
            </a:r>
            <a:r>
              <a:rPr lang="en-US" dirty="0"/>
              <a:t>; </a:t>
            </a:r>
            <a:r>
              <a:rPr lang="en-US" dirty="0" err="1"/>
              <a:t>yeniden</a:t>
            </a:r>
            <a:r>
              <a:rPr lang="en-US" dirty="0"/>
              <a:t> </a:t>
            </a:r>
            <a:r>
              <a:rPr lang="en-US" dirty="0" err="1"/>
              <a:t>sipariş</a:t>
            </a:r>
            <a:r>
              <a:rPr lang="en-US" dirty="0"/>
              <a:t> </a:t>
            </a:r>
            <a:r>
              <a:rPr lang="en-US" dirty="0" err="1"/>
              <a:t>seviyesi</a:t>
            </a:r>
            <a:r>
              <a:rPr lang="en-US" dirty="0"/>
              <a:t> </a:t>
            </a:r>
            <a:r>
              <a:rPr lang="en-US" dirty="0" err="1"/>
              <a:t>planlaması</a:t>
            </a:r>
            <a:r>
              <a:rPr lang="en-US" dirty="0"/>
              <a:t>, </a:t>
            </a:r>
            <a:r>
              <a:rPr lang="en-US" dirty="0" err="1"/>
              <a:t>tahmine</a:t>
            </a:r>
            <a:r>
              <a:rPr lang="en-US" dirty="0"/>
              <a:t> </a:t>
            </a:r>
            <a:r>
              <a:rPr lang="en-US" dirty="0" err="1"/>
              <a:t>dayalı</a:t>
            </a:r>
            <a:r>
              <a:rPr lang="en-US" dirty="0"/>
              <a:t> </a:t>
            </a:r>
            <a:r>
              <a:rPr lang="en-US" dirty="0" err="1"/>
              <a:t>planlama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zamana</a:t>
            </a:r>
            <a:r>
              <a:rPr lang="en-US" dirty="0"/>
              <a:t> </a:t>
            </a:r>
            <a:r>
              <a:rPr lang="en-US" dirty="0" err="1"/>
              <a:t>dayalı</a:t>
            </a:r>
            <a:r>
              <a:rPr lang="en-US" dirty="0"/>
              <a:t> (</a:t>
            </a:r>
            <a:r>
              <a:rPr lang="en-US" dirty="0" err="1"/>
              <a:t>ritmik</a:t>
            </a:r>
            <a:r>
              <a:rPr lang="en-US" dirty="0"/>
              <a:t>) </a:t>
            </a:r>
            <a:r>
              <a:rPr lang="en-US" dirty="0" err="1"/>
              <a:t>planlamadır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LOJİSTİKTE TEMEL KONULAR, FAALİYETLER VE DIŞ KAYNAK KULLANIMI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3"/>
            <a:r>
              <a:rPr lang="tr-TR" sz="3600" b="1" dirty="0" smtClean="0"/>
              <a:t>2.1.1.2 </a:t>
            </a:r>
            <a:r>
              <a:rPr lang="en-US" sz="3600" b="1" dirty="0" err="1" smtClean="0"/>
              <a:t>Satın</a:t>
            </a:r>
            <a:r>
              <a:rPr lang="en-US" sz="3600" b="1" dirty="0" smtClean="0"/>
              <a:t> </a:t>
            </a:r>
            <a:r>
              <a:rPr lang="en-US" sz="3600" b="1" dirty="0"/>
              <a:t>Alma</a:t>
            </a:r>
            <a:endParaRPr lang="tr-TR" sz="3600" b="1" dirty="0"/>
          </a:p>
          <a:p>
            <a:r>
              <a:rPr lang="en-US" dirty="0" err="1"/>
              <a:t>Dışarıdan</a:t>
            </a:r>
            <a:r>
              <a:rPr lang="en-US" dirty="0"/>
              <a:t> </a:t>
            </a:r>
            <a:r>
              <a:rPr lang="en-US" dirty="0" err="1"/>
              <a:t>tedarik</a:t>
            </a:r>
            <a:r>
              <a:rPr lang="en-US" dirty="0"/>
              <a:t> </a:t>
            </a:r>
            <a:r>
              <a:rPr lang="en-US" dirty="0" err="1"/>
              <a:t>edilecek</a:t>
            </a:r>
            <a:r>
              <a:rPr lang="en-US" dirty="0"/>
              <a:t> </a:t>
            </a:r>
            <a:r>
              <a:rPr lang="en-US" dirty="0" err="1"/>
              <a:t>malzeme</a:t>
            </a:r>
            <a:r>
              <a:rPr lang="en-US" dirty="0"/>
              <a:t> </a:t>
            </a:r>
            <a:r>
              <a:rPr lang="en-US" dirty="0" err="1"/>
              <a:t>ihtiyaçlarının</a:t>
            </a:r>
            <a:r>
              <a:rPr lang="en-US" dirty="0"/>
              <a:t> </a:t>
            </a:r>
            <a:r>
              <a:rPr lang="en-US" dirty="0" err="1"/>
              <a:t>belirlenmesinden</a:t>
            </a:r>
            <a:r>
              <a:rPr lang="en-US" dirty="0"/>
              <a:t> </a:t>
            </a:r>
            <a:r>
              <a:rPr lang="en-US" dirty="0" err="1"/>
              <a:t>malzemenin</a:t>
            </a:r>
            <a:r>
              <a:rPr lang="en-US" dirty="0"/>
              <a:t> </a:t>
            </a:r>
            <a:r>
              <a:rPr lang="en-US" dirty="0" err="1"/>
              <a:t>depoya</a:t>
            </a:r>
            <a:r>
              <a:rPr lang="en-US" dirty="0"/>
              <a:t> </a:t>
            </a:r>
            <a:r>
              <a:rPr lang="en-US" dirty="0" err="1"/>
              <a:t>girişine</a:t>
            </a:r>
            <a:r>
              <a:rPr lang="en-US" dirty="0"/>
              <a:t> </a:t>
            </a:r>
            <a:r>
              <a:rPr lang="en-US" dirty="0" err="1"/>
              <a:t>kadarki</a:t>
            </a:r>
            <a:r>
              <a:rPr lang="en-US" dirty="0"/>
              <a:t> </a:t>
            </a:r>
            <a:r>
              <a:rPr lang="en-US" dirty="0" err="1"/>
              <a:t>süreci</a:t>
            </a:r>
            <a:r>
              <a:rPr lang="en-US" dirty="0"/>
              <a:t> </a:t>
            </a:r>
            <a:r>
              <a:rPr lang="en-US" dirty="0" err="1"/>
              <a:t>kapsar</a:t>
            </a:r>
            <a:r>
              <a:rPr lang="en-US" dirty="0"/>
              <a:t>. Bu </a:t>
            </a:r>
            <a:r>
              <a:rPr lang="en-US" dirty="0" err="1"/>
              <a:t>süreç</a:t>
            </a:r>
            <a:r>
              <a:rPr lang="en-US" dirty="0"/>
              <a:t> </a:t>
            </a:r>
            <a:r>
              <a:rPr lang="en-US" dirty="0" err="1"/>
              <a:t>dâhilînde</a:t>
            </a:r>
            <a:r>
              <a:rPr lang="en-US" dirty="0"/>
              <a:t>, </a:t>
            </a:r>
            <a:r>
              <a:rPr lang="en-US" dirty="0" err="1"/>
              <a:t>satın</a:t>
            </a:r>
            <a:r>
              <a:rPr lang="en-US" dirty="0"/>
              <a:t> alma </a:t>
            </a:r>
            <a:r>
              <a:rPr lang="en-US" dirty="0" err="1"/>
              <a:t>taleplerinin</a:t>
            </a:r>
            <a:r>
              <a:rPr lang="en-US" dirty="0"/>
              <a:t> </a:t>
            </a:r>
            <a:r>
              <a:rPr lang="en-US" dirty="0" err="1"/>
              <a:t>yaratılması</a:t>
            </a:r>
            <a:r>
              <a:rPr lang="en-US" dirty="0"/>
              <a:t>, </a:t>
            </a:r>
            <a:r>
              <a:rPr lang="en-US" dirty="0" err="1"/>
              <a:t>tekliflerin</a:t>
            </a:r>
            <a:r>
              <a:rPr lang="en-US" dirty="0"/>
              <a:t> </a:t>
            </a:r>
            <a:r>
              <a:rPr lang="en-US" dirty="0" err="1"/>
              <a:t>alınması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takibi</a:t>
            </a:r>
            <a:r>
              <a:rPr lang="en-US" dirty="0"/>
              <a:t>, </a:t>
            </a:r>
            <a:r>
              <a:rPr lang="en-US" dirty="0" err="1"/>
              <a:t>kotalama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satıcı</a:t>
            </a:r>
            <a:r>
              <a:rPr lang="en-US" dirty="0"/>
              <a:t> </a:t>
            </a:r>
            <a:r>
              <a:rPr lang="en-US" dirty="0" err="1"/>
              <a:t>listelerinin</a:t>
            </a:r>
            <a:r>
              <a:rPr lang="en-US" dirty="0"/>
              <a:t> </a:t>
            </a:r>
            <a:r>
              <a:rPr lang="en-US" dirty="0" err="1"/>
              <a:t>bakımı</a:t>
            </a:r>
            <a:r>
              <a:rPr lang="en-US" dirty="0"/>
              <a:t>, </a:t>
            </a:r>
            <a:r>
              <a:rPr lang="en-US" dirty="0" err="1"/>
              <a:t>satıcı</a:t>
            </a:r>
            <a:r>
              <a:rPr lang="en-US" dirty="0"/>
              <a:t> </a:t>
            </a:r>
            <a:r>
              <a:rPr lang="en-US" dirty="0" err="1"/>
              <a:t>sözleşmeleri</a:t>
            </a:r>
            <a:r>
              <a:rPr lang="en-US" dirty="0"/>
              <a:t>, </a:t>
            </a:r>
            <a:r>
              <a:rPr lang="en-US" dirty="0" err="1"/>
              <a:t>tedarik</a:t>
            </a:r>
            <a:r>
              <a:rPr lang="en-US" dirty="0"/>
              <a:t> </a:t>
            </a:r>
            <a:r>
              <a:rPr lang="en-US" dirty="0" err="1"/>
              <a:t>kaynağı</a:t>
            </a:r>
            <a:r>
              <a:rPr lang="en-US" dirty="0"/>
              <a:t> </a:t>
            </a:r>
            <a:r>
              <a:rPr lang="en-US" dirty="0" err="1"/>
              <a:t>belirleme</a:t>
            </a:r>
            <a:r>
              <a:rPr lang="en-US" dirty="0"/>
              <a:t>, </a:t>
            </a:r>
            <a:r>
              <a:rPr lang="en-US" dirty="0" err="1"/>
              <a:t>otomatik</a:t>
            </a:r>
            <a:r>
              <a:rPr lang="en-US" dirty="0"/>
              <a:t> </a:t>
            </a:r>
            <a:r>
              <a:rPr lang="en-US" dirty="0" err="1"/>
              <a:t>satıcı</a:t>
            </a:r>
            <a:r>
              <a:rPr lang="en-US" dirty="0"/>
              <a:t> </a:t>
            </a:r>
            <a:r>
              <a:rPr lang="en-US" dirty="0" err="1"/>
              <a:t>tayini</a:t>
            </a:r>
            <a:r>
              <a:rPr lang="en-US" dirty="0"/>
              <a:t>, </a:t>
            </a:r>
            <a:r>
              <a:rPr lang="en-US" dirty="0" err="1"/>
              <a:t>satın</a:t>
            </a:r>
            <a:r>
              <a:rPr lang="en-US" dirty="0"/>
              <a:t> alma </a:t>
            </a:r>
            <a:r>
              <a:rPr lang="en-US" dirty="0" err="1"/>
              <a:t>siparişi</a:t>
            </a:r>
            <a:r>
              <a:rPr lang="en-US" dirty="0"/>
              <a:t> </a:t>
            </a:r>
            <a:r>
              <a:rPr lang="en-US" dirty="0" err="1"/>
              <a:t>yaratılması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takibi</a:t>
            </a:r>
            <a:r>
              <a:rPr lang="en-US" dirty="0"/>
              <a:t>, </a:t>
            </a:r>
            <a:r>
              <a:rPr lang="en-US" dirty="0" err="1"/>
              <a:t>duran</a:t>
            </a:r>
            <a:r>
              <a:rPr lang="en-US" dirty="0"/>
              <a:t> </a:t>
            </a:r>
            <a:r>
              <a:rPr lang="en-US" dirty="0" err="1"/>
              <a:t>varlık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hizmet</a:t>
            </a:r>
            <a:r>
              <a:rPr lang="en-US" dirty="0"/>
              <a:t> </a:t>
            </a:r>
            <a:r>
              <a:rPr lang="en-US" dirty="0" err="1"/>
              <a:t>alımları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süreçler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alır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LOJİSTİKTE TEMEL KONULAR, FAALİYETLER VE DIŞ KAYNAK KULLANIMI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3"/>
            <a:r>
              <a:rPr lang="tr-TR" sz="5100" b="1" dirty="0" smtClean="0"/>
              <a:t>2.1.1.3 </a:t>
            </a:r>
            <a:r>
              <a:rPr lang="en-US" sz="5100" b="1" dirty="0" err="1" smtClean="0"/>
              <a:t>Stok</a:t>
            </a:r>
            <a:r>
              <a:rPr lang="en-US" sz="5100" b="1" dirty="0" smtClean="0"/>
              <a:t> </a:t>
            </a:r>
            <a:r>
              <a:rPr lang="en-US" sz="5100" b="1" dirty="0" err="1"/>
              <a:t>Yönetimi</a:t>
            </a:r>
            <a:endParaRPr lang="tr-TR" sz="5100" b="1" dirty="0"/>
          </a:p>
          <a:p>
            <a:r>
              <a:rPr lang="en-US" dirty="0" err="1"/>
              <a:t>Malzeme</a:t>
            </a:r>
            <a:r>
              <a:rPr lang="en-US" dirty="0"/>
              <a:t> </a:t>
            </a:r>
            <a:r>
              <a:rPr lang="en-US" dirty="0" err="1"/>
              <a:t>stokları</a:t>
            </a:r>
            <a:r>
              <a:rPr lang="en-US" dirty="0"/>
              <a:t> </a:t>
            </a:r>
            <a:r>
              <a:rPr lang="en-US" dirty="0" err="1"/>
              <a:t>miktarsal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değersel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tutulur</a:t>
            </a:r>
            <a:r>
              <a:rPr lang="en-US" dirty="0"/>
              <a:t>, mal </a:t>
            </a:r>
            <a:r>
              <a:rPr lang="en-US" dirty="0" err="1"/>
              <a:t>girişi</a:t>
            </a:r>
            <a:r>
              <a:rPr lang="en-US" dirty="0"/>
              <a:t>, mal </a:t>
            </a:r>
            <a:r>
              <a:rPr lang="en-US" dirty="0" err="1"/>
              <a:t>çıkışı</a:t>
            </a:r>
            <a:r>
              <a:rPr lang="en-US" dirty="0"/>
              <a:t>, </a:t>
            </a:r>
            <a:r>
              <a:rPr lang="en-US" dirty="0" err="1"/>
              <a:t>stok</a:t>
            </a:r>
            <a:r>
              <a:rPr lang="en-US" dirty="0"/>
              <a:t> </a:t>
            </a:r>
            <a:r>
              <a:rPr lang="en-US" dirty="0" err="1"/>
              <a:t>transferleri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her </a:t>
            </a:r>
            <a:r>
              <a:rPr lang="en-US" dirty="0" err="1"/>
              <a:t>türlü</a:t>
            </a:r>
            <a:r>
              <a:rPr lang="en-US" dirty="0"/>
              <a:t> </a:t>
            </a:r>
            <a:r>
              <a:rPr lang="en-US" dirty="0" err="1"/>
              <a:t>malzeme</a:t>
            </a:r>
            <a:r>
              <a:rPr lang="en-US" dirty="0"/>
              <a:t> </a:t>
            </a:r>
            <a:r>
              <a:rPr lang="en-US" dirty="0" err="1"/>
              <a:t>hareketinin</a:t>
            </a:r>
            <a:r>
              <a:rPr lang="en-US" dirty="0"/>
              <a:t> </a:t>
            </a:r>
            <a:r>
              <a:rPr lang="en-US" dirty="0" err="1"/>
              <a:t>yaratıldığı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fiziksel</a:t>
            </a:r>
            <a:r>
              <a:rPr lang="en-US" dirty="0"/>
              <a:t> </a:t>
            </a:r>
            <a:r>
              <a:rPr lang="en-US" dirty="0" err="1"/>
              <a:t>envanterin</a:t>
            </a:r>
            <a:r>
              <a:rPr lang="en-US" dirty="0"/>
              <a:t> </a:t>
            </a:r>
            <a:r>
              <a:rPr lang="en-US" dirty="0" err="1"/>
              <a:t>bakımı</a:t>
            </a:r>
            <a:r>
              <a:rPr lang="en-US" dirty="0"/>
              <a:t> </a:t>
            </a:r>
            <a:r>
              <a:rPr lang="en-US" dirty="0" err="1"/>
              <a:t>yapılır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 err="1"/>
              <a:t>Stoktaki</a:t>
            </a:r>
            <a:r>
              <a:rPr lang="en-US" dirty="0"/>
              <a:t> </a:t>
            </a:r>
            <a:r>
              <a:rPr lang="en-US" dirty="0" err="1"/>
              <a:t>değişimleri</a:t>
            </a:r>
            <a:r>
              <a:rPr lang="en-US" dirty="0"/>
              <a:t> </a:t>
            </a:r>
            <a:r>
              <a:rPr lang="en-US" dirty="0" err="1"/>
              <a:t>göz</a:t>
            </a:r>
            <a:r>
              <a:rPr lang="en-US" dirty="0"/>
              <a:t> </a:t>
            </a:r>
            <a:r>
              <a:rPr lang="en-US" dirty="0" err="1"/>
              <a:t>önüne</a:t>
            </a:r>
            <a:r>
              <a:rPr lang="en-US" dirty="0"/>
              <a:t> </a:t>
            </a:r>
            <a:r>
              <a:rPr lang="en-US" dirty="0" err="1"/>
              <a:t>alarak</a:t>
            </a:r>
            <a:r>
              <a:rPr lang="en-US" dirty="0"/>
              <a:t> </a:t>
            </a:r>
            <a:r>
              <a:rPr lang="en-US" dirty="0" err="1"/>
              <a:t>stokların</a:t>
            </a:r>
            <a:r>
              <a:rPr lang="en-US" dirty="0"/>
              <a:t> son </a:t>
            </a:r>
            <a:r>
              <a:rPr lang="en-US" dirty="0" err="1"/>
              <a:t>durumunu</a:t>
            </a:r>
            <a:r>
              <a:rPr lang="en-US" dirty="0"/>
              <a:t> </a:t>
            </a:r>
            <a:r>
              <a:rPr lang="en-US" dirty="0" err="1"/>
              <a:t>sistemde</a:t>
            </a:r>
            <a:r>
              <a:rPr lang="en-US" dirty="0"/>
              <a:t> </a:t>
            </a:r>
            <a:r>
              <a:rPr lang="en-US" dirty="0" err="1"/>
              <a:t>gerçek</a:t>
            </a:r>
            <a:r>
              <a:rPr lang="en-US" dirty="0"/>
              <a:t> </a:t>
            </a:r>
            <a:r>
              <a:rPr lang="en-US" dirty="0" err="1"/>
              <a:t>zamanlı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günceller</a:t>
            </a:r>
            <a:r>
              <a:rPr lang="en-US" dirty="0"/>
              <a:t>. </a:t>
            </a:r>
            <a:r>
              <a:rPr lang="en-US" dirty="0" err="1"/>
              <a:t>Malzemenin</a:t>
            </a:r>
            <a:r>
              <a:rPr lang="en-US" dirty="0"/>
              <a:t> </a:t>
            </a:r>
            <a:r>
              <a:rPr lang="en-US" dirty="0" err="1"/>
              <a:t>stok</a:t>
            </a:r>
            <a:r>
              <a:rPr lang="en-US" dirty="0"/>
              <a:t> </a:t>
            </a:r>
            <a:r>
              <a:rPr lang="en-US" dirty="0" err="1"/>
              <a:t>durumunu</a:t>
            </a:r>
            <a:r>
              <a:rPr lang="en-US" dirty="0"/>
              <a:t>, </a:t>
            </a:r>
            <a:r>
              <a:rPr lang="en-US" dirty="0" err="1"/>
              <a:t>stok</a:t>
            </a:r>
            <a:r>
              <a:rPr lang="en-US" dirty="0"/>
              <a:t> </a:t>
            </a:r>
            <a:r>
              <a:rPr lang="en-US" dirty="0" err="1"/>
              <a:t>türlerine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(</a:t>
            </a:r>
            <a:r>
              <a:rPr lang="en-US" dirty="0" err="1"/>
              <a:t>tahditsiz</a:t>
            </a:r>
            <a:r>
              <a:rPr lang="en-US" dirty="0"/>
              <a:t>, bloke, </a:t>
            </a:r>
            <a:r>
              <a:rPr lang="en-US" dirty="0" err="1"/>
              <a:t>kalite</a:t>
            </a:r>
            <a:r>
              <a:rPr lang="en-US" dirty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stoklar</a:t>
            </a:r>
            <a:r>
              <a:rPr lang="en-US" dirty="0"/>
              <a:t> vb.) </a:t>
            </a:r>
            <a:r>
              <a:rPr lang="en-US" dirty="0" err="1"/>
              <a:t>görüntülemek</a:t>
            </a:r>
            <a:r>
              <a:rPr lang="en-US" dirty="0"/>
              <a:t> her </a:t>
            </a:r>
            <a:r>
              <a:rPr lang="en-US" dirty="0" err="1"/>
              <a:t>zaman</a:t>
            </a:r>
            <a:r>
              <a:rPr lang="en-US" dirty="0"/>
              <a:t> </a:t>
            </a:r>
            <a:r>
              <a:rPr lang="en-US" dirty="0" err="1"/>
              <a:t>mümkündür</a:t>
            </a:r>
            <a:r>
              <a:rPr lang="en-US" dirty="0"/>
              <a:t>. </a:t>
            </a:r>
            <a:r>
              <a:rPr lang="en-US" dirty="0" err="1"/>
              <a:t>Ayrıca</a:t>
            </a:r>
            <a:r>
              <a:rPr lang="en-US" dirty="0"/>
              <a:t>, her </a:t>
            </a:r>
            <a:r>
              <a:rPr lang="en-US" dirty="0" err="1"/>
              <a:t>stok</a:t>
            </a:r>
            <a:r>
              <a:rPr lang="en-US" dirty="0"/>
              <a:t> </a:t>
            </a:r>
            <a:r>
              <a:rPr lang="en-US" dirty="0" err="1"/>
              <a:t>hareketinde</a:t>
            </a:r>
            <a:r>
              <a:rPr lang="en-US" dirty="0"/>
              <a:t>, </a:t>
            </a:r>
            <a:r>
              <a:rPr lang="en-US" dirty="0" err="1"/>
              <a:t>malzemenin</a:t>
            </a:r>
            <a:r>
              <a:rPr lang="en-US" dirty="0"/>
              <a:t> </a:t>
            </a:r>
            <a:r>
              <a:rPr lang="en-US" dirty="0" err="1"/>
              <a:t>miktar</a:t>
            </a:r>
            <a:r>
              <a:rPr lang="en-US" dirty="0"/>
              <a:t> </a:t>
            </a:r>
            <a:r>
              <a:rPr lang="en-US" dirty="0" err="1"/>
              <a:t>güncellemesinin</a:t>
            </a:r>
            <a:r>
              <a:rPr lang="en-US" dirty="0"/>
              <a:t> </a:t>
            </a:r>
            <a:r>
              <a:rPr lang="en-US" dirty="0" err="1"/>
              <a:t>yanında</a:t>
            </a:r>
            <a:r>
              <a:rPr lang="en-US" dirty="0"/>
              <a:t> </a:t>
            </a:r>
            <a:r>
              <a:rPr lang="en-US" dirty="0" err="1"/>
              <a:t>değer</a:t>
            </a:r>
            <a:r>
              <a:rPr lang="en-US" dirty="0"/>
              <a:t> </a:t>
            </a:r>
            <a:r>
              <a:rPr lang="en-US" dirty="0" err="1"/>
              <a:t>güncellemesi</a:t>
            </a:r>
            <a:r>
              <a:rPr lang="en-US" dirty="0"/>
              <a:t> de </a:t>
            </a:r>
            <a:r>
              <a:rPr lang="en-US" dirty="0" err="1"/>
              <a:t>yapılabilir</a:t>
            </a:r>
            <a:r>
              <a:rPr lang="en-US" dirty="0"/>
              <a:t>. </a:t>
            </a:r>
            <a:r>
              <a:rPr lang="en-US" dirty="0" err="1"/>
              <a:t>Sistemdeki</a:t>
            </a:r>
            <a:r>
              <a:rPr lang="en-US" dirty="0"/>
              <a:t> </a:t>
            </a:r>
            <a:r>
              <a:rPr lang="en-US" dirty="0" err="1"/>
              <a:t>konfigürasyona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, </a:t>
            </a:r>
            <a:r>
              <a:rPr lang="en-US" dirty="0" err="1"/>
              <a:t>maliyet</a:t>
            </a:r>
            <a:r>
              <a:rPr lang="en-US" dirty="0"/>
              <a:t> </a:t>
            </a:r>
            <a:r>
              <a:rPr lang="en-US" dirty="0" err="1"/>
              <a:t>bölümü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muhasebe</a:t>
            </a:r>
            <a:r>
              <a:rPr lang="en-US" dirty="0"/>
              <a:t> </a:t>
            </a:r>
            <a:r>
              <a:rPr lang="en-US" dirty="0" err="1"/>
              <a:t>bölümündeki</a:t>
            </a:r>
            <a:r>
              <a:rPr lang="en-US" dirty="0"/>
              <a:t> </a:t>
            </a:r>
            <a:r>
              <a:rPr lang="en-US" dirty="0" err="1"/>
              <a:t>gelir-gider</a:t>
            </a:r>
            <a:r>
              <a:rPr lang="en-US" dirty="0"/>
              <a:t> </a:t>
            </a:r>
            <a:r>
              <a:rPr lang="en-US" dirty="0" err="1"/>
              <a:t>hesapları</a:t>
            </a:r>
            <a:r>
              <a:rPr lang="en-US" dirty="0"/>
              <a:t> </a:t>
            </a:r>
            <a:r>
              <a:rPr lang="en-US" dirty="0" err="1"/>
              <a:t>stok</a:t>
            </a:r>
            <a:r>
              <a:rPr lang="en-US" dirty="0"/>
              <a:t> </a:t>
            </a:r>
            <a:r>
              <a:rPr lang="en-US" dirty="0" err="1"/>
              <a:t>yönetimiyle</a:t>
            </a:r>
            <a:r>
              <a:rPr lang="en-US" dirty="0"/>
              <a:t> %100 </a:t>
            </a:r>
            <a:r>
              <a:rPr lang="en-US" dirty="0" err="1"/>
              <a:t>entegre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çalışmakta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sayede</a:t>
            </a:r>
            <a:r>
              <a:rPr lang="en-US" dirty="0"/>
              <a:t> </a:t>
            </a:r>
            <a:r>
              <a:rPr lang="en-US" dirty="0" err="1"/>
              <a:t>malzemenin</a:t>
            </a:r>
            <a:r>
              <a:rPr lang="en-US" dirty="0"/>
              <a:t> </a:t>
            </a:r>
            <a:r>
              <a:rPr lang="en-US" dirty="0" err="1"/>
              <a:t>stok</a:t>
            </a:r>
            <a:r>
              <a:rPr lang="en-US" dirty="0"/>
              <a:t> </a:t>
            </a:r>
            <a:r>
              <a:rPr lang="en-US" dirty="0" err="1"/>
              <a:t>maliyetini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değerini</a:t>
            </a:r>
            <a:r>
              <a:rPr lang="en-US" dirty="0"/>
              <a:t>, her mal </a:t>
            </a:r>
            <a:r>
              <a:rPr lang="en-US" dirty="0" err="1"/>
              <a:t>hareketinin</a:t>
            </a:r>
            <a:r>
              <a:rPr lang="en-US" dirty="0"/>
              <a:t> </a:t>
            </a:r>
            <a:r>
              <a:rPr lang="en-US" dirty="0" err="1"/>
              <a:t>kendi</a:t>
            </a:r>
            <a:r>
              <a:rPr lang="en-US" dirty="0"/>
              <a:t> </a:t>
            </a:r>
            <a:r>
              <a:rPr lang="en-US" dirty="0" err="1"/>
              <a:t>başına</a:t>
            </a:r>
            <a:r>
              <a:rPr lang="en-US" dirty="0"/>
              <a:t> </a:t>
            </a:r>
            <a:r>
              <a:rPr lang="en-US" dirty="0" err="1"/>
              <a:t>miktarını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değerini</a:t>
            </a:r>
            <a:r>
              <a:rPr lang="en-US" dirty="0"/>
              <a:t> </a:t>
            </a:r>
            <a:r>
              <a:rPr lang="en-US" dirty="0" err="1"/>
              <a:t>takip</a:t>
            </a:r>
            <a:r>
              <a:rPr lang="en-US" dirty="0"/>
              <a:t> </a:t>
            </a:r>
            <a:r>
              <a:rPr lang="en-US" dirty="0" err="1"/>
              <a:t>etmek</a:t>
            </a:r>
            <a:r>
              <a:rPr lang="en-US" dirty="0"/>
              <a:t> </a:t>
            </a:r>
            <a:r>
              <a:rPr lang="en-US" dirty="0" err="1"/>
              <a:t>mümkün</a:t>
            </a:r>
            <a:r>
              <a:rPr lang="en-US" dirty="0"/>
              <a:t> </a:t>
            </a:r>
            <a:r>
              <a:rPr lang="en-US" dirty="0" err="1"/>
              <a:t>olacaktır</a:t>
            </a:r>
            <a:r>
              <a:rPr lang="en-US" dirty="0"/>
              <a:t>.</a:t>
            </a:r>
            <a:endParaRPr lang="tr-TR" dirty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LOJİSTİKTE TEMEL KONULAR, FAALİYETLER VE DIŞ KAYNAK KULLANIMI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3"/>
            <a:r>
              <a:rPr lang="tr-TR" sz="3600" b="1" dirty="0" smtClean="0"/>
              <a:t>2.1.1.4 </a:t>
            </a:r>
            <a:r>
              <a:rPr lang="en-US" sz="3600" b="1" dirty="0" err="1" smtClean="0"/>
              <a:t>Lojistik</a:t>
            </a:r>
            <a:r>
              <a:rPr lang="en-US" sz="3600" b="1" dirty="0" smtClean="0"/>
              <a:t> </a:t>
            </a:r>
            <a:r>
              <a:rPr lang="en-US" sz="3600" b="1" dirty="0" err="1"/>
              <a:t>Fatura</a:t>
            </a:r>
            <a:r>
              <a:rPr lang="en-US" sz="3600" b="1" dirty="0"/>
              <a:t> </a:t>
            </a:r>
            <a:r>
              <a:rPr lang="en-US" sz="3600" b="1" dirty="0" err="1"/>
              <a:t>Kotrolü</a:t>
            </a:r>
            <a:endParaRPr lang="tr-TR" sz="3600" b="1" dirty="0"/>
          </a:p>
          <a:p>
            <a:r>
              <a:rPr lang="en-US" dirty="0" err="1"/>
              <a:t>Satıcıdan</a:t>
            </a:r>
            <a:r>
              <a:rPr lang="en-US" dirty="0"/>
              <a:t> </a:t>
            </a:r>
            <a:r>
              <a:rPr lang="en-US" dirty="0" err="1"/>
              <a:t>tedarik</a:t>
            </a:r>
            <a:r>
              <a:rPr lang="en-US" dirty="0"/>
              <a:t> </a:t>
            </a:r>
            <a:r>
              <a:rPr lang="en-US" dirty="0" err="1"/>
              <a:t>edilen</a:t>
            </a:r>
            <a:r>
              <a:rPr lang="en-US" dirty="0"/>
              <a:t> mala </a:t>
            </a:r>
            <a:r>
              <a:rPr lang="en-US" dirty="0" err="1"/>
              <a:t>karşılık</a:t>
            </a:r>
            <a:r>
              <a:rPr lang="en-US" dirty="0"/>
              <a:t> </a:t>
            </a:r>
            <a:r>
              <a:rPr lang="en-US" dirty="0" err="1"/>
              <a:t>faturasının</a:t>
            </a:r>
            <a:r>
              <a:rPr lang="en-US" dirty="0"/>
              <a:t> </a:t>
            </a:r>
            <a:r>
              <a:rPr lang="en-US" dirty="0" err="1"/>
              <a:t>girişinin</a:t>
            </a:r>
            <a:r>
              <a:rPr lang="en-US" dirty="0"/>
              <a:t> </a:t>
            </a:r>
            <a:r>
              <a:rPr lang="en-US" dirty="0" err="1"/>
              <a:t>sisteme</a:t>
            </a:r>
            <a:r>
              <a:rPr lang="en-US" dirty="0"/>
              <a:t> </a:t>
            </a:r>
            <a:r>
              <a:rPr lang="en-US" dirty="0" err="1"/>
              <a:t>yapıldığı</a:t>
            </a:r>
            <a:r>
              <a:rPr lang="en-US" dirty="0"/>
              <a:t> </a:t>
            </a:r>
            <a:r>
              <a:rPr lang="en-US" dirty="0" err="1"/>
              <a:t>bileşendir</a:t>
            </a:r>
            <a:r>
              <a:rPr lang="en-US" dirty="0"/>
              <a:t>. Bu </a:t>
            </a:r>
            <a:r>
              <a:rPr lang="en-US" dirty="0" err="1"/>
              <a:t>bileşen</a:t>
            </a:r>
            <a:r>
              <a:rPr lang="en-US" dirty="0"/>
              <a:t> de </a:t>
            </a:r>
            <a:r>
              <a:rPr lang="en-US" dirty="0" err="1"/>
              <a:t>malzeme</a:t>
            </a:r>
            <a:r>
              <a:rPr lang="en-US" dirty="0"/>
              <a:t> </a:t>
            </a:r>
            <a:r>
              <a:rPr lang="en-US" dirty="0" err="1"/>
              <a:t>yönetimi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muhasebe</a:t>
            </a:r>
            <a:r>
              <a:rPr lang="en-US" dirty="0"/>
              <a:t> </a:t>
            </a:r>
            <a:r>
              <a:rPr lang="en-US" dirty="0" err="1"/>
              <a:t>bölümü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tam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iç</a:t>
            </a:r>
            <a:r>
              <a:rPr lang="en-US" dirty="0"/>
              <a:t> </a:t>
            </a:r>
            <a:r>
              <a:rPr lang="en-US" dirty="0" err="1"/>
              <a:t>içe</a:t>
            </a:r>
            <a:r>
              <a:rPr lang="en-US" dirty="0"/>
              <a:t> </a:t>
            </a:r>
            <a:r>
              <a:rPr lang="en-US" dirty="0" err="1"/>
              <a:t>geçmiş</a:t>
            </a:r>
            <a:r>
              <a:rPr lang="en-US" dirty="0"/>
              <a:t> </a:t>
            </a:r>
            <a:r>
              <a:rPr lang="en-US" dirty="0" err="1"/>
              <a:t>olup</a:t>
            </a:r>
            <a:r>
              <a:rPr lang="en-US" dirty="0"/>
              <a:t>, </a:t>
            </a:r>
            <a:r>
              <a:rPr lang="en-US" dirty="0" err="1"/>
              <a:t>sistemdeki</a:t>
            </a:r>
            <a:r>
              <a:rPr lang="en-US" dirty="0"/>
              <a:t> her </a:t>
            </a:r>
            <a:r>
              <a:rPr lang="en-US" dirty="0" err="1"/>
              <a:t>fatura</a:t>
            </a:r>
            <a:r>
              <a:rPr lang="en-US" dirty="0"/>
              <a:t> </a:t>
            </a:r>
            <a:r>
              <a:rPr lang="en-US" dirty="0" err="1"/>
              <a:t>girişine</a:t>
            </a:r>
            <a:r>
              <a:rPr lang="en-US" dirty="0"/>
              <a:t> </a:t>
            </a:r>
            <a:r>
              <a:rPr lang="en-US" dirty="0" err="1"/>
              <a:t>istinaden</a:t>
            </a:r>
            <a:r>
              <a:rPr lang="en-US" dirty="0"/>
              <a:t> </a:t>
            </a:r>
            <a:r>
              <a:rPr lang="en-US" dirty="0" err="1"/>
              <a:t>muhasebe</a:t>
            </a:r>
            <a:r>
              <a:rPr lang="en-US" dirty="0"/>
              <a:t> </a:t>
            </a:r>
            <a:r>
              <a:rPr lang="en-US" dirty="0" err="1"/>
              <a:t>tarafında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eş</a:t>
            </a:r>
            <a:r>
              <a:rPr lang="en-US" dirty="0"/>
              <a:t> </a:t>
            </a:r>
            <a:r>
              <a:rPr lang="en-US" dirty="0" err="1"/>
              <a:t>zamanlı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muhasebe</a:t>
            </a:r>
            <a:r>
              <a:rPr lang="en-US" dirty="0"/>
              <a:t> </a:t>
            </a:r>
            <a:r>
              <a:rPr lang="en-US" dirty="0" err="1"/>
              <a:t>belgesi</a:t>
            </a:r>
            <a:r>
              <a:rPr lang="en-US" dirty="0"/>
              <a:t> </a:t>
            </a:r>
            <a:r>
              <a:rPr lang="en-US" dirty="0" err="1"/>
              <a:t>oluşturulmaktadır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LOJİSTİKTE TEMEL KONULAR, FAALİYETLER VE DIŞ KAYNAK KULLANIMI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2">
              <a:buNone/>
            </a:pPr>
            <a:r>
              <a:rPr lang="tr-TR" sz="4600" b="1" dirty="0" smtClean="0"/>
              <a:t>2.1.2 </a:t>
            </a:r>
            <a:r>
              <a:rPr lang="en-US" sz="4600" b="1" dirty="0" err="1" smtClean="0"/>
              <a:t>Ürün</a:t>
            </a:r>
            <a:r>
              <a:rPr lang="en-US" sz="4600" b="1" dirty="0" smtClean="0"/>
              <a:t> </a:t>
            </a:r>
            <a:r>
              <a:rPr lang="en-US" sz="4600" b="1" dirty="0" err="1"/>
              <a:t>Dağıtım</a:t>
            </a:r>
            <a:r>
              <a:rPr lang="en-US" sz="4600" b="1" dirty="0"/>
              <a:t> </a:t>
            </a:r>
            <a:r>
              <a:rPr lang="en-US" sz="4600" b="1" dirty="0" err="1"/>
              <a:t>Lojistiği</a:t>
            </a:r>
            <a:endParaRPr lang="tr-TR" sz="4600" b="1" dirty="0"/>
          </a:p>
          <a:p>
            <a:r>
              <a:rPr lang="en-US" sz="3400" dirty="0" err="1"/>
              <a:t>Ürün</a:t>
            </a:r>
            <a:r>
              <a:rPr lang="en-US" sz="3400" dirty="0"/>
              <a:t> </a:t>
            </a:r>
            <a:r>
              <a:rPr lang="en-US" sz="3400" dirty="0" err="1"/>
              <a:t>dağıtım</a:t>
            </a:r>
            <a:r>
              <a:rPr lang="en-US" sz="3400" dirty="0"/>
              <a:t> </a:t>
            </a:r>
            <a:r>
              <a:rPr lang="en-US" sz="3400" dirty="0" err="1"/>
              <a:t>yönetimi</a:t>
            </a:r>
            <a:r>
              <a:rPr lang="en-US" sz="3400" dirty="0"/>
              <a:t> </a:t>
            </a:r>
            <a:r>
              <a:rPr lang="en-US" sz="3400" dirty="0" err="1"/>
              <a:t>küresel</a:t>
            </a:r>
            <a:r>
              <a:rPr lang="en-US" sz="3400" dirty="0"/>
              <a:t> </a:t>
            </a:r>
            <a:r>
              <a:rPr lang="en-US" sz="3400" dirty="0" err="1"/>
              <a:t>rekabet</a:t>
            </a:r>
            <a:r>
              <a:rPr lang="en-US" sz="3400" dirty="0"/>
              <a:t> </a:t>
            </a:r>
            <a:r>
              <a:rPr lang="en-US" sz="3400" dirty="0" err="1"/>
              <a:t>ortamında</a:t>
            </a:r>
            <a:r>
              <a:rPr lang="en-US" sz="3400" dirty="0"/>
              <a:t> </a:t>
            </a:r>
            <a:r>
              <a:rPr lang="en-US" sz="3400" dirty="0" err="1"/>
              <a:t>işletmeler</a:t>
            </a:r>
            <a:r>
              <a:rPr lang="en-US" sz="3400" dirty="0"/>
              <a:t> </a:t>
            </a:r>
            <a:r>
              <a:rPr lang="en-US" sz="3400" dirty="0" err="1"/>
              <a:t>için</a:t>
            </a:r>
            <a:r>
              <a:rPr lang="en-US" sz="3400" dirty="0"/>
              <a:t> </a:t>
            </a:r>
            <a:r>
              <a:rPr lang="en-US" sz="3400" dirty="0" err="1"/>
              <a:t>stratejik</a:t>
            </a:r>
            <a:r>
              <a:rPr lang="en-US" sz="3400" dirty="0"/>
              <a:t> </a:t>
            </a:r>
            <a:r>
              <a:rPr lang="en-US" sz="3400" dirty="0" err="1"/>
              <a:t>bir</a:t>
            </a:r>
            <a:r>
              <a:rPr lang="en-US" sz="3400" dirty="0"/>
              <a:t> </a:t>
            </a:r>
            <a:r>
              <a:rPr lang="en-US" sz="3400" dirty="0" err="1"/>
              <a:t>önem</a:t>
            </a:r>
            <a:r>
              <a:rPr lang="en-US" sz="3400" dirty="0"/>
              <a:t> </a:t>
            </a:r>
            <a:r>
              <a:rPr lang="en-US" sz="3400" dirty="0" err="1"/>
              <a:t>arz</a:t>
            </a:r>
            <a:r>
              <a:rPr lang="en-US" sz="3400" dirty="0"/>
              <a:t> </a:t>
            </a:r>
            <a:r>
              <a:rPr lang="en-US" sz="3400" dirty="0" err="1"/>
              <a:t>etmektedir</a:t>
            </a:r>
            <a:r>
              <a:rPr lang="en-US" sz="3400" dirty="0"/>
              <a:t>. Bu </a:t>
            </a:r>
            <a:r>
              <a:rPr lang="en-US" sz="3400" dirty="0" err="1"/>
              <a:t>kapsamda</a:t>
            </a:r>
            <a:r>
              <a:rPr lang="en-US" sz="3400" dirty="0"/>
              <a:t> yurt </a:t>
            </a:r>
            <a:r>
              <a:rPr lang="en-US" sz="3400" dirty="0" err="1"/>
              <a:t>içi</a:t>
            </a:r>
            <a:r>
              <a:rPr lang="en-US" sz="3400" dirty="0"/>
              <a:t> </a:t>
            </a:r>
            <a:r>
              <a:rPr lang="en-US" sz="3400" dirty="0" err="1"/>
              <a:t>ve</a:t>
            </a:r>
            <a:r>
              <a:rPr lang="en-US" sz="3400" dirty="0"/>
              <a:t> </a:t>
            </a:r>
            <a:r>
              <a:rPr lang="en-US" sz="3400" dirty="0" err="1"/>
              <a:t>uluslararası</a:t>
            </a:r>
            <a:r>
              <a:rPr lang="en-US" sz="3400" dirty="0"/>
              <a:t> </a:t>
            </a:r>
            <a:r>
              <a:rPr lang="en-US" sz="3400" dirty="0" err="1"/>
              <a:t>alıcılara</a:t>
            </a:r>
            <a:r>
              <a:rPr lang="en-US" sz="3400" dirty="0"/>
              <a:t> </a:t>
            </a:r>
            <a:r>
              <a:rPr lang="en-US" sz="3400" dirty="0" err="1"/>
              <a:t>yönelik</a:t>
            </a:r>
            <a:r>
              <a:rPr lang="en-US" sz="3400" dirty="0"/>
              <a:t> </a:t>
            </a:r>
            <a:r>
              <a:rPr lang="en-US" sz="3400" dirty="0" err="1"/>
              <a:t>dağıtım</a:t>
            </a:r>
            <a:r>
              <a:rPr lang="en-US" sz="3400" dirty="0"/>
              <a:t> </a:t>
            </a:r>
            <a:r>
              <a:rPr lang="en-US" sz="3400" dirty="0" err="1"/>
              <a:t>sisteminin</a:t>
            </a:r>
            <a:r>
              <a:rPr lang="en-US" sz="3400" dirty="0"/>
              <a:t> </a:t>
            </a:r>
            <a:r>
              <a:rPr lang="en-US" sz="3400" dirty="0" err="1"/>
              <a:t>kurulması</a:t>
            </a:r>
            <a:r>
              <a:rPr lang="en-US" sz="3400" dirty="0"/>
              <a:t>, </a:t>
            </a:r>
            <a:r>
              <a:rPr lang="en-US" sz="3400" dirty="0" err="1"/>
              <a:t>dağıtımın</a:t>
            </a:r>
            <a:r>
              <a:rPr lang="en-US" sz="3400" dirty="0"/>
              <a:t> </a:t>
            </a:r>
            <a:r>
              <a:rPr lang="en-US" sz="3400" dirty="0" err="1"/>
              <a:t>planlanması</a:t>
            </a:r>
            <a:r>
              <a:rPr lang="en-US" sz="3400" dirty="0"/>
              <a:t>, </a:t>
            </a:r>
            <a:r>
              <a:rPr lang="en-US" sz="3400" dirty="0" err="1"/>
              <a:t>sevkiyatın</a:t>
            </a:r>
            <a:r>
              <a:rPr lang="en-US" sz="3400" dirty="0"/>
              <a:t> </a:t>
            </a:r>
            <a:r>
              <a:rPr lang="en-US" sz="3400" dirty="0" err="1"/>
              <a:t>gerçekleştirilmesi</a:t>
            </a:r>
            <a:r>
              <a:rPr lang="en-US" sz="3400" dirty="0"/>
              <a:t> </a:t>
            </a:r>
            <a:r>
              <a:rPr lang="en-US" sz="3400" dirty="0" err="1"/>
              <a:t>ve</a:t>
            </a:r>
            <a:r>
              <a:rPr lang="en-US" sz="3400" dirty="0"/>
              <a:t> tam </a:t>
            </a:r>
            <a:r>
              <a:rPr lang="en-US" sz="3400" dirty="0" err="1"/>
              <a:t>zamanında</a:t>
            </a:r>
            <a:r>
              <a:rPr lang="en-US" sz="3400" dirty="0"/>
              <a:t> </a:t>
            </a:r>
            <a:r>
              <a:rPr lang="en-US" sz="3400" dirty="0" err="1"/>
              <a:t>doğru</a:t>
            </a:r>
            <a:r>
              <a:rPr lang="en-US" sz="3400" dirty="0"/>
              <a:t> </a:t>
            </a:r>
            <a:r>
              <a:rPr lang="en-US" sz="3400" dirty="0" err="1"/>
              <a:t>şekilde</a:t>
            </a:r>
            <a:r>
              <a:rPr lang="en-US" sz="3400" dirty="0"/>
              <a:t> </a:t>
            </a:r>
            <a:r>
              <a:rPr lang="en-US" sz="3400" dirty="0" err="1"/>
              <a:t>karşı</a:t>
            </a:r>
            <a:r>
              <a:rPr lang="en-US" sz="3400" dirty="0"/>
              <a:t> </a:t>
            </a:r>
            <a:r>
              <a:rPr lang="en-US" sz="3400" dirty="0" err="1"/>
              <a:t>tarafa</a:t>
            </a:r>
            <a:r>
              <a:rPr lang="en-US" sz="3400" dirty="0"/>
              <a:t> </a:t>
            </a:r>
            <a:r>
              <a:rPr lang="en-US" sz="3400" dirty="0" err="1"/>
              <a:t>ulaştırılmasına</a:t>
            </a:r>
            <a:r>
              <a:rPr lang="en-US" sz="3400" dirty="0"/>
              <a:t> </a:t>
            </a:r>
            <a:r>
              <a:rPr lang="en-US" sz="3400" dirty="0" err="1"/>
              <a:t>kadar</a:t>
            </a:r>
            <a:r>
              <a:rPr lang="en-US" sz="3400" dirty="0"/>
              <a:t> </a:t>
            </a:r>
            <a:r>
              <a:rPr lang="en-US" sz="3400" dirty="0" err="1"/>
              <a:t>bir</a:t>
            </a:r>
            <a:r>
              <a:rPr lang="en-US" sz="3400" dirty="0"/>
              <a:t> </a:t>
            </a:r>
            <a:r>
              <a:rPr lang="en-US" sz="3400" dirty="0" err="1"/>
              <a:t>dizi</a:t>
            </a:r>
            <a:r>
              <a:rPr lang="en-US" sz="3400" dirty="0"/>
              <a:t> </a:t>
            </a:r>
            <a:r>
              <a:rPr lang="en-US" sz="3400" dirty="0" err="1"/>
              <a:t>faaliyet</a:t>
            </a:r>
            <a:r>
              <a:rPr lang="en-US" sz="3400" dirty="0"/>
              <a:t> </a:t>
            </a:r>
            <a:r>
              <a:rPr lang="en-US" sz="3400" dirty="0" err="1"/>
              <a:t>sürekli</a:t>
            </a:r>
            <a:r>
              <a:rPr lang="en-US" sz="3400" dirty="0"/>
              <a:t> </a:t>
            </a:r>
            <a:r>
              <a:rPr lang="en-US" sz="3400" dirty="0" err="1"/>
              <a:t>bir</a:t>
            </a:r>
            <a:r>
              <a:rPr lang="en-US" sz="3400" dirty="0"/>
              <a:t> </a:t>
            </a:r>
            <a:r>
              <a:rPr lang="en-US" sz="3400" dirty="0" err="1"/>
              <a:t>dinamizm</a:t>
            </a:r>
            <a:r>
              <a:rPr lang="en-US" sz="3400" dirty="0"/>
              <a:t> </a:t>
            </a:r>
            <a:r>
              <a:rPr lang="en-US" sz="3400" dirty="0" err="1"/>
              <a:t>hâlindedir</a:t>
            </a:r>
            <a:r>
              <a:rPr lang="en-US" sz="3400" dirty="0"/>
              <a:t>.</a:t>
            </a:r>
            <a:endParaRPr lang="tr-TR" sz="3400" dirty="0"/>
          </a:p>
          <a:p>
            <a:r>
              <a:rPr lang="en-US" sz="3400" dirty="0" err="1"/>
              <a:t>Ürünlerin</a:t>
            </a:r>
            <a:r>
              <a:rPr lang="en-US" sz="3400" dirty="0"/>
              <a:t> </a:t>
            </a:r>
            <a:r>
              <a:rPr lang="en-US" sz="3400" dirty="0" err="1"/>
              <a:t>müşterilere</a:t>
            </a:r>
            <a:r>
              <a:rPr lang="en-US" sz="3400" dirty="0"/>
              <a:t> </a:t>
            </a:r>
            <a:r>
              <a:rPr lang="en-US" sz="3400" dirty="0" err="1"/>
              <a:t>ve</a:t>
            </a:r>
            <a:r>
              <a:rPr lang="en-US" sz="3400" dirty="0"/>
              <a:t> </a:t>
            </a:r>
            <a:r>
              <a:rPr lang="en-US" sz="3400" dirty="0" err="1"/>
              <a:t>nihai</a:t>
            </a:r>
            <a:r>
              <a:rPr lang="en-US" sz="3400" dirty="0"/>
              <a:t> </a:t>
            </a:r>
            <a:r>
              <a:rPr lang="en-US" sz="3400" dirty="0" err="1"/>
              <a:t>tüketicilere</a:t>
            </a:r>
            <a:r>
              <a:rPr lang="en-US" sz="3400" dirty="0"/>
              <a:t> </a:t>
            </a:r>
            <a:r>
              <a:rPr lang="en-US" sz="3400" dirty="0" err="1"/>
              <a:t>ulaştırılması</a:t>
            </a:r>
            <a:r>
              <a:rPr lang="en-US" sz="3400" dirty="0"/>
              <a:t> </a:t>
            </a:r>
            <a:r>
              <a:rPr lang="en-US" sz="3400" dirty="0" err="1"/>
              <a:t>anlamına</a:t>
            </a:r>
            <a:r>
              <a:rPr lang="en-US" sz="3400" dirty="0"/>
              <a:t> </a:t>
            </a:r>
            <a:r>
              <a:rPr lang="en-US" sz="3400" dirty="0" err="1"/>
              <a:t>gelen</a:t>
            </a:r>
            <a:r>
              <a:rPr lang="en-US" sz="3400" dirty="0"/>
              <a:t> </a:t>
            </a:r>
            <a:r>
              <a:rPr lang="en-US" sz="3400" dirty="0" err="1"/>
              <a:t>dağıtım</a:t>
            </a:r>
            <a:r>
              <a:rPr lang="en-US" sz="3400" dirty="0"/>
              <a:t> </a:t>
            </a:r>
            <a:r>
              <a:rPr lang="en-US" sz="3400" dirty="0" err="1"/>
              <a:t>lojistiği</a:t>
            </a:r>
            <a:r>
              <a:rPr lang="en-US" sz="3400" dirty="0"/>
              <a:t>, </a:t>
            </a:r>
            <a:r>
              <a:rPr lang="en-US" sz="3400" dirty="0" err="1"/>
              <a:t>müşterilere</a:t>
            </a:r>
            <a:r>
              <a:rPr lang="en-US" sz="3400" dirty="0"/>
              <a:t> (son </a:t>
            </a:r>
            <a:r>
              <a:rPr lang="en-US" sz="3400" dirty="0" err="1"/>
              <a:t>kullanıcılara</a:t>
            </a:r>
            <a:r>
              <a:rPr lang="en-US" sz="3400" dirty="0"/>
              <a:t>); </a:t>
            </a:r>
            <a:r>
              <a:rPr lang="en-US" sz="3400" dirty="0" err="1"/>
              <a:t>doğru</a:t>
            </a:r>
            <a:r>
              <a:rPr lang="en-US" sz="3400" dirty="0"/>
              <a:t> </a:t>
            </a:r>
            <a:r>
              <a:rPr lang="en-US" sz="3400" dirty="0" err="1"/>
              <a:t>eşyaların</a:t>
            </a:r>
            <a:r>
              <a:rPr lang="en-US" sz="3400" dirty="0"/>
              <a:t>, </a:t>
            </a:r>
            <a:r>
              <a:rPr lang="en-US" sz="3400" dirty="0" err="1"/>
              <a:t>doğru</a:t>
            </a:r>
            <a:r>
              <a:rPr lang="en-US" sz="3400" dirty="0"/>
              <a:t> </a:t>
            </a:r>
            <a:r>
              <a:rPr lang="en-US" sz="3400" dirty="0" err="1"/>
              <a:t>miktarda</a:t>
            </a:r>
            <a:r>
              <a:rPr lang="en-US" sz="3400" dirty="0"/>
              <a:t>, </a:t>
            </a:r>
            <a:r>
              <a:rPr lang="en-US" sz="3400" dirty="0" err="1"/>
              <a:t>doğru</a:t>
            </a:r>
            <a:r>
              <a:rPr lang="en-US" sz="3400" dirty="0"/>
              <a:t> </a:t>
            </a:r>
            <a:r>
              <a:rPr lang="en-US" sz="3400" dirty="0" err="1"/>
              <a:t>zamanda</a:t>
            </a:r>
            <a:r>
              <a:rPr lang="en-US" sz="3400" dirty="0"/>
              <a:t>, </a:t>
            </a:r>
            <a:r>
              <a:rPr lang="en-US" sz="3400" dirty="0" err="1"/>
              <a:t>doğru</a:t>
            </a:r>
            <a:r>
              <a:rPr lang="en-US" sz="3400" dirty="0"/>
              <a:t> </a:t>
            </a:r>
            <a:r>
              <a:rPr lang="en-US" sz="3400" dirty="0" err="1"/>
              <a:t>yerde</a:t>
            </a:r>
            <a:r>
              <a:rPr lang="en-US" sz="3400" dirty="0"/>
              <a:t>, </a:t>
            </a:r>
            <a:r>
              <a:rPr lang="en-US" sz="3400" dirty="0" err="1"/>
              <a:t>istenilen</a:t>
            </a:r>
            <a:r>
              <a:rPr lang="en-US" sz="3400" dirty="0"/>
              <a:t> </a:t>
            </a:r>
            <a:r>
              <a:rPr lang="en-US" sz="3400" dirty="0" err="1"/>
              <a:t>kalite</a:t>
            </a:r>
            <a:r>
              <a:rPr lang="en-US" sz="3400" dirty="0"/>
              <a:t> </a:t>
            </a:r>
            <a:r>
              <a:rPr lang="en-US" sz="3400" dirty="0" err="1"/>
              <a:t>ve</a:t>
            </a:r>
            <a:r>
              <a:rPr lang="en-US" sz="3400" dirty="0"/>
              <a:t> </a:t>
            </a:r>
            <a:r>
              <a:rPr lang="en-US" sz="3400" dirty="0" err="1"/>
              <a:t>uygun</a:t>
            </a:r>
            <a:r>
              <a:rPr lang="en-US" sz="3400" dirty="0"/>
              <a:t> </a:t>
            </a:r>
            <a:r>
              <a:rPr lang="en-US" sz="3400" dirty="0" err="1"/>
              <a:t>maliyetle</a:t>
            </a:r>
            <a:r>
              <a:rPr lang="en-US" sz="3400" dirty="0"/>
              <a:t> </a:t>
            </a:r>
            <a:r>
              <a:rPr lang="en-US" sz="3400" dirty="0" err="1"/>
              <a:t>teslimini</a:t>
            </a:r>
            <a:r>
              <a:rPr lang="en-US" sz="3400" dirty="0"/>
              <a:t> </a:t>
            </a:r>
            <a:r>
              <a:rPr lang="en-US" sz="3400" dirty="0" err="1"/>
              <a:t>amaçlamaktadır</a:t>
            </a:r>
            <a:r>
              <a:rPr lang="en-US" sz="3400" dirty="0"/>
              <a:t>. </a:t>
            </a:r>
            <a:r>
              <a:rPr lang="en-US" sz="3400" dirty="0" err="1"/>
              <a:t>Dağıtım</a:t>
            </a:r>
            <a:r>
              <a:rPr lang="en-US" sz="3400" dirty="0"/>
              <a:t> </a:t>
            </a:r>
            <a:r>
              <a:rPr lang="en-US" sz="3400" dirty="0" err="1"/>
              <a:t>işlevinin</a:t>
            </a:r>
            <a:r>
              <a:rPr lang="en-US" sz="3400" dirty="0"/>
              <a:t> </a:t>
            </a:r>
            <a:r>
              <a:rPr lang="en-US" sz="3400" dirty="0" err="1"/>
              <a:t>temelini</a:t>
            </a:r>
            <a:r>
              <a:rPr lang="en-US" sz="3400" dirty="0"/>
              <a:t> </a:t>
            </a:r>
            <a:r>
              <a:rPr lang="en-US" sz="3400" dirty="0" err="1"/>
              <a:t>oluşturan</a:t>
            </a:r>
            <a:r>
              <a:rPr lang="en-US" sz="3400" dirty="0"/>
              <a:t> </a:t>
            </a:r>
            <a:r>
              <a:rPr lang="en-US" sz="3400" dirty="0" err="1"/>
              <a:t>eşyaların</a:t>
            </a:r>
            <a:r>
              <a:rPr lang="en-US" sz="3400" dirty="0"/>
              <a:t> </a:t>
            </a:r>
            <a:r>
              <a:rPr lang="en-US" sz="3400" dirty="0" err="1"/>
              <a:t>teslimatı</a:t>
            </a:r>
            <a:r>
              <a:rPr lang="en-US" sz="3400" dirty="0"/>
              <a:t> </a:t>
            </a:r>
            <a:r>
              <a:rPr lang="en-US" sz="3400" dirty="0" err="1"/>
              <a:t>çeşitli</a:t>
            </a:r>
            <a:r>
              <a:rPr lang="en-US" sz="3400" dirty="0"/>
              <a:t> </a:t>
            </a:r>
            <a:r>
              <a:rPr lang="en-US" sz="3400" dirty="0" err="1"/>
              <a:t>şekillerde</a:t>
            </a:r>
            <a:r>
              <a:rPr lang="en-US" sz="3400" dirty="0"/>
              <a:t> </a:t>
            </a:r>
            <a:r>
              <a:rPr lang="en-US" sz="3400" dirty="0" err="1"/>
              <a:t>olmaktadır</a:t>
            </a:r>
            <a:r>
              <a:rPr lang="en-US" sz="3400" dirty="0"/>
              <a:t>.</a:t>
            </a:r>
            <a:endParaRPr lang="tr-TR" sz="3400" dirty="0"/>
          </a:p>
          <a:p>
            <a:endParaRPr lang="tr-TR" sz="3400" dirty="0"/>
          </a:p>
        </p:txBody>
      </p:sp>
    </p:spTree>
  </p:cSld>
  <p:clrMapOvr>
    <a:masterClrMapping/>
  </p:clrMapOvr>
  <p:transition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LOJİSTİKTE TEMEL KONULAR, FAALİYETLER VE DIŞ KAYNAK KULLANIMI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3"/>
            <a:r>
              <a:rPr lang="tr-TR" sz="3900" b="1" dirty="0" smtClean="0"/>
              <a:t>2.1.2.1 </a:t>
            </a:r>
            <a:r>
              <a:rPr lang="en-US" sz="3900" b="1" dirty="0" err="1" smtClean="0"/>
              <a:t>Dağıtım</a:t>
            </a:r>
            <a:r>
              <a:rPr lang="en-US" sz="3900" b="1" dirty="0" smtClean="0"/>
              <a:t> </a:t>
            </a:r>
            <a:r>
              <a:rPr lang="en-US" sz="3900" b="1" dirty="0" err="1"/>
              <a:t>Kanal</a:t>
            </a:r>
            <a:r>
              <a:rPr lang="en-US" sz="3900" b="1" dirty="0"/>
              <a:t> </a:t>
            </a:r>
            <a:r>
              <a:rPr lang="en-US" sz="3900" b="1" dirty="0" err="1"/>
              <a:t>Alternatifleri</a:t>
            </a:r>
            <a:endParaRPr lang="tr-TR" sz="3900" b="1" dirty="0"/>
          </a:p>
          <a:p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sürecini</a:t>
            </a:r>
            <a:r>
              <a:rPr lang="en-US" dirty="0"/>
              <a:t> </a:t>
            </a:r>
            <a:r>
              <a:rPr lang="en-US" dirty="0" err="1"/>
              <a:t>tamamlamış</a:t>
            </a:r>
            <a:r>
              <a:rPr lang="en-US" dirty="0"/>
              <a:t> </a:t>
            </a:r>
            <a:r>
              <a:rPr lang="en-US" dirty="0" err="1"/>
              <a:t>ürün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eşyalar</a:t>
            </a:r>
            <a:r>
              <a:rPr lang="en-US" dirty="0"/>
              <a:t>, </a:t>
            </a:r>
            <a:r>
              <a:rPr lang="en-US" dirty="0" err="1"/>
              <a:t>işletmeden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fabrikadan</a:t>
            </a:r>
            <a:r>
              <a:rPr lang="en-US" dirty="0"/>
              <a:t> </a:t>
            </a:r>
            <a:r>
              <a:rPr lang="en-US" dirty="0" err="1"/>
              <a:t>nihai</a:t>
            </a:r>
            <a:r>
              <a:rPr lang="en-US" dirty="0"/>
              <a:t> </a:t>
            </a:r>
            <a:r>
              <a:rPr lang="en-US" dirty="0" err="1"/>
              <a:t>tüketici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örgütsel</a:t>
            </a:r>
            <a:r>
              <a:rPr lang="en-US" dirty="0"/>
              <a:t> </a:t>
            </a:r>
            <a:r>
              <a:rPr lang="en-US" dirty="0" err="1"/>
              <a:t>alıcılara</a:t>
            </a:r>
            <a:r>
              <a:rPr lang="en-US" dirty="0"/>
              <a:t> </a:t>
            </a:r>
            <a:r>
              <a:rPr lang="en-US" dirty="0" err="1"/>
              <a:t>çeşitli</a:t>
            </a:r>
            <a:r>
              <a:rPr lang="en-US" dirty="0"/>
              <a:t> </a:t>
            </a:r>
            <a:r>
              <a:rPr lang="en-US" dirty="0" err="1"/>
              <a:t>şekillerde</a:t>
            </a:r>
            <a:r>
              <a:rPr lang="en-US" dirty="0"/>
              <a:t> </a:t>
            </a:r>
            <a:r>
              <a:rPr lang="en-US" dirty="0" err="1"/>
              <a:t>ulaşabilmektedir</a:t>
            </a:r>
            <a:r>
              <a:rPr lang="en-US" dirty="0"/>
              <a:t>. </a:t>
            </a:r>
            <a:r>
              <a:rPr lang="en-US" dirty="0" err="1"/>
              <a:t>Ürünler</a:t>
            </a:r>
            <a:r>
              <a:rPr lang="en-US" dirty="0"/>
              <a:t> </a:t>
            </a:r>
            <a:r>
              <a:rPr lang="en-US" dirty="0" err="1"/>
              <a:t>işletmeden</a:t>
            </a:r>
            <a:r>
              <a:rPr lang="en-US" dirty="0"/>
              <a:t> </a:t>
            </a:r>
            <a:r>
              <a:rPr lang="en-US" dirty="0" err="1"/>
              <a:t>alıcılara</a:t>
            </a:r>
            <a:r>
              <a:rPr lang="en-US" dirty="0"/>
              <a:t> </a:t>
            </a:r>
            <a:r>
              <a:rPr lang="en-US" dirty="0" err="1"/>
              <a:t>doğrudan</a:t>
            </a:r>
            <a:r>
              <a:rPr lang="en-US" dirty="0"/>
              <a:t> </a:t>
            </a:r>
            <a:r>
              <a:rPr lang="en-US" dirty="0" err="1"/>
              <a:t>ulaşabileceği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toptancı</a:t>
            </a:r>
            <a:r>
              <a:rPr lang="en-US" dirty="0"/>
              <a:t>, </a:t>
            </a:r>
            <a:r>
              <a:rPr lang="en-US" dirty="0" err="1"/>
              <a:t>perakendeci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adlandırılan</a:t>
            </a:r>
            <a:r>
              <a:rPr lang="en-US" dirty="0"/>
              <a:t> </a:t>
            </a:r>
            <a:r>
              <a:rPr lang="en-US" dirty="0" err="1"/>
              <a:t>aracı</a:t>
            </a:r>
            <a:r>
              <a:rPr lang="en-US" dirty="0"/>
              <a:t> </a:t>
            </a:r>
            <a:r>
              <a:rPr lang="en-US" dirty="0" err="1"/>
              <a:t>unsurlarla</a:t>
            </a:r>
            <a:r>
              <a:rPr lang="en-US" dirty="0"/>
              <a:t>, </a:t>
            </a:r>
            <a:r>
              <a:rPr lang="en-US" dirty="0" err="1"/>
              <a:t>yani</a:t>
            </a:r>
            <a:r>
              <a:rPr lang="en-US" dirty="0"/>
              <a:t> </a:t>
            </a:r>
            <a:r>
              <a:rPr lang="en-US" dirty="0" err="1"/>
              <a:t>dağıtım</a:t>
            </a:r>
            <a:r>
              <a:rPr lang="en-US" dirty="0"/>
              <a:t> </a:t>
            </a:r>
            <a:r>
              <a:rPr lang="en-US" dirty="0" err="1"/>
              <a:t>kanalları</a:t>
            </a:r>
            <a:r>
              <a:rPr lang="en-US" dirty="0"/>
              <a:t> </a:t>
            </a:r>
            <a:r>
              <a:rPr lang="en-US" dirty="0" err="1"/>
              <a:t>aracılığıyla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ulaşabilmektedir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 err="1"/>
              <a:t>Dağıtım</a:t>
            </a:r>
            <a:r>
              <a:rPr lang="en-US" dirty="0"/>
              <a:t> </a:t>
            </a:r>
            <a:r>
              <a:rPr lang="en-US" dirty="0" err="1"/>
              <a:t>kanalı</a:t>
            </a:r>
            <a:r>
              <a:rPr lang="en-US" dirty="0"/>
              <a:t> </a:t>
            </a:r>
            <a:r>
              <a:rPr lang="en-US" dirty="0" err="1"/>
              <a:t>üyeleri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aracı</a:t>
            </a:r>
            <a:r>
              <a:rPr lang="en-US" dirty="0"/>
              <a:t> </a:t>
            </a:r>
            <a:r>
              <a:rPr lang="en-US" dirty="0" err="1"/>
              <a:t>unsurlar</a:t>
            </a:r>
            <a:r>
              <a:rPr lang="en-US" dirty="0"/>
              <a:t>, </a:t>
            </a:r>
            <a:r>
              <a:rPr lang="en-US" dirty="0" err="1"/>
              <a:t>tüketim</a:t>
            </a:r>
            <a:r>
              <a:rPr lang="en-US" dirty="0"/>
              <a:t> </a:t>
            </a:r>
            <a:r>
              <a:rPr lang="en-US" dirty="0" err="1"/>
              <a:t>ürünlerinde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endüstriyel</a:t>
            </a:r>
            <a:r>
              <a:rPr lang="en-US" dirty="0"/>
              <a:t> </a:t>
            </a:r>
            <a:r>
              <a:rPr lang="en-US" dirty="0" err="1"/>
              <a:t>ürünlerde</a:t>
            </a:r>
            <a:r>
              <a:rPr lang="en-US" dirty="0"/>
              <a:t> </a:t>
            </a:r>
            <a:r>
              <a:rPr lang="en-US" dirty="0" err="1"/>
              <a:t>farklılık</a:t>
            </a:r>
            <a:r>
              <a:rPr lang="en-US" dirty="0"/>
              <a:t> </a:t>
            </a:r>
            <a:r>
              <a:rPr lang="en-US" dirty="0" err="1"/>
              <a:t>gösterebilmektedir</a:t>
            </a:r>
            <a:r>
              <a:rPr lang="en-US" dirty="0"/>
              <a:t>.</a:t>
            </a:r>
            <a:endParaRPr lang="tr-TR" dirty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LOJİSTİKTE TEMEL KONULAR, FAALİYETLER VE DIŞ KAYNAK KULLANIMI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b="1" dirty="0" smtClean="0"/>
              <a:t>2.1.2.1 </a:t>
            </a:r>
            <a:r>
              <a:rPr lang="en-US" b="1" dirty="0" err="1" smtClean="0"/>
              <a:t>Lojistik</a:t>
            </a:r>
            <a:r>
              <a:rPr lang="en-US" b="1" dirty="0" smtClean="0"/>
              <a:t> </a:t>
            </a:r>
            <a:r>
              <a:rPr lang="en-US" b="1" dirty="0" err="1"/>
              <a:t>işletme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Yurtiçi</a:t>
            </a:r>
            <a:r>
              <a:rPr lang="en-US" b="1" dirty="0"/>
              <a:t> </a:t>
            </a:r>
            <a:r>
              <a:rPr lang="en-US" b="1" dirty="0" err="1"/>
              <a:t>Dağıtım</a:t>
            </a:r>
            <a:endParaRPr lang="tr-TR" b="1" dirty="0"/>
          </a:p>
          <a:p>
            <a:r>
              <a:rPr lang="en-US" dirty="0" err="1"/>
              <a:t>Ulusal</a:t>
            </a:r>
            <a:r>
              <a:rPr lang="en-US" dirty="0"/>
              <a:t> (yurt </a:t>
            </a:r>
            <a:r>
              <a:rPr lang="en-US" dirty="0" err="1"/>
              <a:t>içi</a:t>
            </a:r>
            <a:r>
              <a:rPr lang="en-US" dirty="0"/>
              <a:t>)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uluslararası</a:t>
            </a:r>
            <a:r>
              <a:rPr lang="en-US" dirty="0"/>
              <a:t> </a:t>
            </a:r>
            <a:r>
              <a:rPr lang="en-US" dirty="0" err="1"/>
              <a:t>pazarlarda</a:t>
            </a:r>
            <a:r>
              <a:rPr lang="en-US" dirty="0"/>
              <a:t> </a:t>
            </a:r>
            <a:r>
              <a:rPr lang="en-US" dirty="0" err="1"/>
              <a:t>rekabetin</a:t>
            </a:r>
            <a:r>
              <a:rPr lang="en-US" dirty="0"/>
              <a:t> </a:t>
            </a:r>
            <a:r>
              <a:rPr lang="en-US" dirty="0" err="1"/>
              <a:t>giderek</a:t>
            </a:r>
            <a:r>
              <a:rPr lang="en-US" dirty="0"/>
              <a:t> </a:t>
            </a:r>
            <a:r>
              <a:rPr lang="en-US" dirty="0" err="1"/>
              <a:t>şiddetlenmesi</a:t>
            </a:r>
            <a:r>
              <a:rPr lang="en-US" dirty="0"/>
              <a:t> </a:t>
            </a:r>
            <a:r>
              <a:rPr lang="en-US" dirty="0" err="1"/>
              <a:t>işletmeleri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hızlı</a:t>
            </a:r>
            <a:r>
              <a:rPr lang="en-US" dirty="0"/>
              <a:t>, </a:t>
            </a:r>
            <a:r>
              <a:rPr lang="en-US" dirty="0" err="1"/>
              <a:t>esnek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maliyetli</a:t>
            </a:r>
            <a:r>
              <a:rPr lang="en-US" dirty="0"/>
              <a:t> </a:t>
            </a:r>
            <a:r>
              <a:rPr lang="en-US" dirty="0" err="1"/>
              <a:t>hizmet</a:t>
            </a:r>
            <a:r>
              <a:rPr lang="en-US" dirty="0"/>
              <a:t> </a:t>
            </a:r>
            <a:r>
              <a:rPr lang="en-US" dirty="0" err="1"/>
              <a:t>sağlamaya</a:t>
            </a:r>
            <a:r>
              <a:rPr lang="en-US" dirty="0"/>
              <a:t> </a:t>
            </a:r>
            <a:r>
              <a:rPr lang="en-US" dirty="0" err="1"/>
              <a:t>yönlendirmektedir</a:t>
            </a:r>
            <a:r>
              <a:rPr lang="en-US" dirty="0"/>
              <a:t>. Bu </a:t>
            </a:r>
            <a:r>
              <a:rPr lang="en-US" dirty="0" err="1"/>
              <a:t>kapsamda</a:t>
            </a:r>
            <a:r>
              <a:rPr lang="en-US" dirty="0"/>
              <a:t> </a:t>
            </a:r>
            <a:r>
              <a:rPr lang="en-US" dirty="0" err="1"/>
              <a:t>gerek</a:t>
            </a:r>
            <a:r>
              <a:rPr lang="en-US" dirty="0"/>
              <a:t> </a:t>
            </a:r>
            <a:r>
              <a:rPr lang="en-US" dirty="0" err="1"/>
              <a:t>tedarik</a:t>
            </a:r>
            <a:r>
              <a:rPr lang="en-US" dirty="0"/>
              <a:t> </a:t>
            </a:r>
            <a:r>
              <a:rPr lang="en-US" dirty="0" err="1"/>
              <a:t>gerekse</a:t>
            </a:r>
            <a:r>
              <a:rPr lang="en-US" dirty="0"/>
              <a:t> </a:t>
            </a:r>
            <a:r>
              <a:rPr lang="en-US" dirty="0" err="1"/>
              <a:t>dağıtım</a:t>
            </a:r>
            <a:r>
              <a:rPr lang="en-US" dirty="0"/>
              <a:t> </a:t>
            </a:r>
            <a:r>
              <a:rPr lang="en-US" dirty="0" err="1"/>
              <a:t>lojistiğinde</a:t>
            </a:r>
            <a:r>
              <a:rPr lang="en-US" dirty="0"/>
              <a:t> </a:t>
            </a:r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hizmet</a:t>
            </a:r>
            <a:r>
              <a:rPr lang="en-US" dirty="0"/>
              <a:t> </a:t>
            </a:r>
            <a:r>
              <a:rPr lang="en-US" dirty="0" err="1"/>
              <a:t>sağlayıcılara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talep</a:t>
            </a:r>
            <a:r>
              <a:rPr lang="en-US" dirty="0"/>
              <a:t> de </a:t>
            </a:r>
            <a:r>
              <a:rPr lang="en-US" dirty="0" err="1"/>
              <a:t>giderek</a:t>
            </a:r>
            <a:r>
              <a:rPr lang="en-US" dirty="0"/>
              <a:t> </a:t>
            </a:r>
            <a:r>
              <a:rPr lang="en-US" dirty="0" err="1"/>
              <a:t>artmaktadır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LOJİSTİKTE TEMEL KONULAR, FAALİYETLER VE DIŞ KAYNAK KULLANIMI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2"/>
            <a:r>
              <a:rPr lang="tr-TR" sz="5100" b="1" dirty="0" smtClean="0"/>
              <a:t>2.1.3 </a:t>
            </a:r>
            <a:r>
              <a:rPr lang="en-US" sz="5100" b="1" dirty="0" err="1" smtClean="0"/>
              <a:t>Üretim</a:t>
            </a:r>
            <a:r>
              <a:rPr lang="en-US" sz="5100" b="1" dirty="0" smtClean="0"/>
              <a:t> </a:t>
            </a:r>
            <a:r>
              <a:rPr lang="en-US" sz="5100" b="1" dirty="0" err="1"/>
              <a:t>Lojistiği</a:t>
            </a:r>
            <a:endParaRPr lang="tr-TR" sz="5100" b="1" dirty="0"/>
          </a:p>
          <a:p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lojistiğinin</a:t>
            </a:r>
            <a:r>
              <a:rPr lang="en-US" dirty="0"/>
              <a:t> </a:t>
            </a:r>
            <a:r>
              <a:rPr lang="en-US" dirty="0" err="1"/>
              <a:t>hedefi</a:t>
            </a:r>
            <a:r>
              <a:rPr lang="en-US" dirty="0"/>
              <a:t>, </a:t>
            </a:r>
            <a:r>
              <a:rPr lang="en-US" dirty="0" err="1"/>
              <a:t>zamanında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hesaplı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doğru</a:t>
            </a:r>
            <a:r>
              <a:rPr lang="en-US" dirty="0"/>
              <a:t>  </a:t>
            </a:r>
            <a:r>
              <a:rPr lang="en-US" dirty="0" err="1"/>
              <a:t>malzemelerin</a:t>
            </a:r>
            <a:r>
              <a:rPr lang="en-US" dirty="0"/>
              <a:t>,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yerde</a:t>
            </a:r>
            <a:r>
              <a:rPr lang="en-US" dirty="0"/>
              <a:t>,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zamanda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miktarda</a:t>
            </a:r>
            <a:r>
              <a:rPr lang="en-US" dirty="0"/>
              <a:t> </a:t>
            </a:r>
            <a:r>
              <a:rPr lang="en-US" dirty="0" err="1"/>
              <a:t>olabilmesini</a:t>
            </a:r>
            <a:r>
              <a:rPr lang="en-US" dirty="0"/>
              <a:t> </a:t>
            </a:r>
            <a:r>
              <a:rPr lang="en-US" dirty="0" err="1"/>
              <a:t>sağlamaktır</a:t>
            </a:r>
            <a:r>
              <a:rPr lang="en-US" dirty="0"/>
              <a:t>.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lojistiğinin</a:t>
            </a:r>
            <a:r>
              <a:rPr lang="en-US" dirty="0"/>
              <a:t> </a:t>
            </a:r>
            <a:r>
              <a:rPr lang="en-US" dirty="0" err="1"/>
              <a:t>görevi</a:t>
            </a:r>
            <a:r>
              <a:rPr lang="en-US" dirty="0"/>
              <a:t>, </a:t>
            </a:r>
            <a:r>
              <a:rPr lang="en-US" dirty="0" err="1"/>
              <a:t>materyalleri</a:t>
            </a:r>
            <a:r>
              <a:rPr lang="en-US" dirty="0"/>
              <a:t>,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yerlerinde</a:t>
            </a:r>
            <a:r>
              <a:rPr lang="en-US" dirty="0"/>
              <a:t> </a:t>
            </a:r>
            <a:r>
              <a:rPr lang="en-US" dirty="0" err="1"/>
              <a:t>hazır</a:t>
            </a:r>
            <a:r>
              <a:rPr lang="en-US" dirty="0"/>
              <a:t> </a:t>
            </a:r>
            <a:r>
              <a:rPr lang="en-US" dirty="0" err="1"/>
              <a:t>etmek</a:t>
            </a:r>
            <a:r>
              <a:rPr lang="en-US" dirty="0"/>
              <a:t>, </a:t>
            </a:r>
            <a:r>
              <a:rPr lang="en-US" dirty="0" err="1"/>
              <a:t>işletme</a:t>
            </a:r>
            <a:r>
              <a:rPr lang="en-US" dirty="0"/>
              <a:t> </a:t>
            </a:r>
            <a:r>
              <a:rPr lang="en-US" dirty="0" err="1"/>
              <a:t>içi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işletmeler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çalışılan</a:t>
            </a:r>
            <a:r>
              <a:rPr lang="en-US" dirty="0"/>
              <a:t> </a:t>
            </a:r>
            <a:r>
              <a:rPr lang="en-US" dirty="0" err="1"/>
              <a:t>yerlerde</a:t>
            </a:r>
            <a:r>
              <a:rPr lang="en-US" dirty="0"/>
              <a:t> </a:t>
            </a:r>
            <a:r>
              <a:rPr lang="en-US" dirty="0" err="1"/>
              <a:t>malzeme</a:t>
            </a:r>
            <a:r>
              <a:rPr lang="en-US" dirty="0"/>
              <a:t> </a:t>
            </a:r>
            <a:r>
              <a:rPr lang="en-US" dirty="0" err="1"/>
              <a:t>sevk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naklini</a:t>
            </a:r>
            <a:r>
              <a:rPr lang="en-US" dirty="0"/>
              <a:t> </a:t>
            </a:r>
            <a:r>
              <a:rPr lang="en-US" dirty="0" err="1"/>
              <a:t>sağlamak</a:t>
            </a:r>
            <a:r>
              <a:rPr lang="en-US" dirty="0"/>
              <a:t>, optimize </a:t>
            </a:r>
            <a:r>
              <a:rPr lang="en-US" dirty="0" err="1"/>
              <a:t>etmek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uygulamaktır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lojistiği</a:t>
            </a:r>
            <a:r>
              <a:rPr lang="en-US" dirty="0"/>
              <a:t>; </a:t>
            </a:r>
            <a:r>
              <a:rPr lang="en-US" dirty="0" err="1"/>
              <a:t>materyal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enformasyon</a:t>
            </a:r>
            <a:r>
              <a:rPr lang="en-US" dirty="0"/>
              <a:t> </a:t>
            </a:r>
            <a:r>
              <a:rPr lang="en-US" dirty="0" err="1"/>
              <a:t>akışını</a:t>
            </a:r>
            <a:r>
              <a:rPr lang="en-US" dirty="0"/>
              <a:t>, </a:t>
            </a:r>
            <a:r>
              <a:rPr lang="en-US" dirty="0" err="1"/>
              <a:t>üretimden</a:t>
            </a:r>
            <a:r>
              <a:rPr lang="en-US" dirty="0"/>
              <a:t> </a:t>
            </a:r>
            <a:r>
              <a:rPr lang="en-US" dirty="0" err="1"/>
              <a:t>dağıtım</a:t>
            </a:r>
            <a:r>
              <a:rPr lang="en-US" dirty="0"/>
              <a:t> </a:t>
            </a:r>
            <a:r>
              <a:rPr lang="en-US" dirty="0" err="1"/>
              <a:t>deposuna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montaj</a:t>
            </a:r>
            <a:r>
              <a:rPr lang="en-US" dirty="0"/>
              <a:t> </a:t>
            </a:r>
            <a:r>
              <a:rPr lang="en-US" dirty="0" err="1"/>
              <a:t>hatlarından</a:t>
            </a:r>
            <a:r>
              <a:rPr lang="en-US" dirty="0"/>
              <a:t> </a:t>
            </a:r>
            <a:r>
              <a:rPr lang="en-US" dirty="0" err="1"/>
              <a:t>onlara</a:t>
            </a:r>
            <a:r>
              <a:rPr lang="en-US" dirty="0"/>
              <a:t> </a:t>
            </a:r>
            <a:r>
              <a:rPr lang="en-US" dirty="0" err="1"/>
              <a:t>ait</a:t>
            </a:r>
            <a:r>
              <a:rPr lang="en-US" dirty="0"/>
              <a:t>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deposuna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her </a:t>
            </a:r>
            <a:r>
              <a:rPr lang="en-US" dirty="0" err="1"/>
              <a:t>yerde</a:t>
            </a:r>
            <a:r>
              <a:rPr lang="en-US" dirty="0"/>
              <a:t> </a:t>
            </a:r>
            <a:r>
              <a:rPr lang="en-US" dirty="0" err="1"/>
              <a:t>planlar</a:t>
            </a:r>
            <a:r>
              <a:rPr lang="en-US" dirty="0"/>
              <a:t>, </a:t>
            </a:r>
            <a:r>
              <a:rPr lang="en-US" dirty="0" err="1"/>
              <a:t>oluşturur</a:t>
            </a:r>
            <a:r>
              <a:rPr lang="en-US" dirty="0"/>
              <a:t>, </a:t>
            </a:r>
            <a:r>
              <a:rPr lang="en-US" dirty="0" err="1"/>
              <a:t>kumanda</a:t>
            </a:r>
            <a:r>
              <a:rPr lang="en-US" dirty="0"/>
              <a:t> 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eder</a:t>
            </a:r>
            <a:r>
              <a:rPr lang="en-US" dirty="0" smtClean="0"/>
              <a:t>.</a:t>
            </a:r>
            <a:r>
              <a:rPr lang="en-US" dirty="0"/>
              <a:t> </a:t>
            </a:r>
            <a:endParaRPr lang="tr-TR" sz="4400" dirty="0"/>
          </a:p>
          <a:p>
            <a:pPr lvl="2"/>
            <a:r>
              <a:rPr lang="tr-TR" sz="4600" b="1" dirty="0" smtClean="0"/>
              <a:t>2.1.4 </a:t>
            </a:r>
            <a:r>
              <a:rPr lang="en-US" sz="4600" b="1" dirty="0" err="1" smtClean="0"/>
              <a:t>Dış</a:t>
            </a:r>
            <a:r>
              <a:rPr lang="en-US" sz="4600" b="1" dirty="0" smtClean="0"/>
              <a:t> </a:t>
            </a:r>
            <a:r>
              <a:rPr lang="en-US" sz="4600" b="1" dirty="0" err="1"/>
              <a:t>Kaynak</a:t>
            </a:r>
            <a:r>
              <a:rPr lang="en-US" sz="4600" b="1" dirty="0"/>
              <a:t> </a:t>
            </a:r>
            <a:r>
              <a:rPr lang="en-US" sz="4600" b="1" dirty="0" err="1"/>
              <a:t>Kullanımı</a:t>
            </a:r>
            <a:r>
              <a:rPr lang="en-US" sz="4600" b="1" dirty="0"/>
              <a:t> </a:t>
            </a:r>
            <a:r>
              <a:rPr lang="en-US" sz="4600" b="1" dirty="0" err="1"/>
              <a:t>Yönetimi</a:t>
            </a:r>
            <a:endParaRPr lang="tr-TR" sz="4600" b="1" dirty="0"/>
          </a:p>
          <a:p>
            <a:r>
              <a:rPr lang="en-US" dirty="0"/>
              <a:t>Bu </a:t>
            </a:r>
            <a:r>
              <a:rPr lang="en-US" dirty="0" err="1"/>
              <a:t>konu</a:t>
            </a:r>
            <a:r>
              <a:rPr lang="en-US" dirty="0"/>
              <a:t> 2.bölümde </a:t>
            </a:r>
            <a:r>
              <a:rPr lang="en-US" dirty="0" err="1"/>
              <a:t>ayrıntılı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anlatılmıştır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tr-TR" sz="4400" b="1" dirty="0" smtClean="0"/>
              <a:t>1.1.1 </a:t>
            </a:r>
            <a:r>
              <a:rPr lang="en-US" sz="4400" b="1" dirty="0" err="1" smtClean="0"/>
              <a:t>Lojistik</a:t>
            </a:r>
            <a:r>
              <a:rPr lang="en-US" sz="4400" b="1" dirty="0" smtClean="0"/>
              <a:t> </a:t>
            </a:r>
            <a:r>
              <a:rPr lang="en-US" sz="4400" b="1" dirty="0" err="1"/>
              <a:t>Yönetimi</a:t>
            </a:r>
            <a:r>
              <a:rPr lang="en-US" sz="4400" b="1" dirty="0"/>
              <a:t> </a:t>
            </a:r>
            <a:r>
              <a:rPr lang="en-US" sz="4400" b="1" dirty="0" err="1"/>
              <a:t>Tanımı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Tedarik</a:t>
            </a:r>
            <a:r>
              <a:rPr lang="en-US" dirty="0"/>
              <a:t> </a:t>
            </a:r>
            <a:r>
              <a:rPr lang="en-US" dirty="0" err="1"/>
              <a:t>zinciri</a:t>
            </a:r>
            <a:r>
              <a:rPr lang="en-US" dirty="0"/>
              <a:t> </a:t>
            </a:r>
            <a:r>
              <a:rPr lang="en-US" dirty="0" err="1"/>
              <a:t>yönetimi</a:t>
            </a:r>
            <a:r>
              <a:rPr lang="en-US" dirty="0"/>
              <a:t> </a:t>
            </a:r>
            <a:r>
              <a:rPr lang="en-US" dirty="0" err="1"/>
              <a:t>profesyonelleri</a:t>
            </a:r>
            <a:r>
              <a:rPr lang="en-US" dirty="0"/>
              <a:t> </a:t>
            </a:r>
            <a:r>
              <a:rPr lang="en-US" dirty="0" err="1"/>
              <a:t>konseyi</a:t>
            </a:r>
            <a:r>
              <a:rPr lang="en-US" dirty="0"/>
              <a:t> (Council of supply chain management professionals (CSCMP) </a:t>
            </a:r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yönetimini</a:t>
            </a:r>
            <a:r>
              <a:rPr lang="en-US" dirty="0"/>
              <a:t> </a:t>
            </a:r>
            <a:r>
              <a:rPr lang="en-US" dirty="0" err="1"/>
              <a:t>şu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 </a:t>
            </a:r>
            <a:r>
              <a:rPr lang="en-US" dirty="0" err="1"/>
              <a:t>tanımlamaktadır</a:t>
            </a:r>
            <a:r>
              <a:rPr lang="en-US" dirty="0"/>
              <a:t>: “</a:t>
            </a:r>
            <a:r>
              <a:rPr lang="en-US" dirty="0" err="1"/>
              <a:t>Müşteri</a:t>
            </a:r>
            <a:r>
              <a:rPr lang="en-US" dirty="0"/>
              <a:t> </a:t>
            </a:r>
            <a:r>
              <a:rPr lang="en-US" dirty="0" err="1"/>
              <a:t>gereksinmelerini</a:t>
            </a:r>
            <a:r>
              <a:rPr lang="en-US" dirty="0"/>
              <a:t> </a:t>
            </a:r>
            <a:r>
              <a:rPr lang="en-US" dirty="0" err="1"/>
              <a:t>karşılamak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,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noktası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tüketim</a:t>
            </a:r>
            <a:r>
              <a:rPr lang="en-US" dirty="0"/>
              <a:t> </a:t>
            </a:r>
            <a:r>
              <a:rPr lang="en-US" dirty="0" err="1"/>
              <a:t>noktaları</a:t>
            </a:r>
            <a:r>
              <a:rPr lang="en-US" dirty="0"/>
              <a:t> </a:t>
            </a:r>
            <a:r>
              <a:rPr lang="en-US" dirty="0" err="1"/>
              <a:t>arasındaki</a:t>
            </a:r>
            <a:r>
              <a:rPr lang="en-US" dirty="0"/>
              <a:t> mal, </a:t>
            </a:r>
            <a:r>
              <a:rPr lang="en-US" dirty="0" err="1"/>
              <a:t>hizmet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bilgilerin</a:t>
            </a:r>
            <a:r>
              <a:rPr lang="en-US" dirty="0"/>
              <a:t> </a:t>
            </a:r>
            <a:r>
              <a:rPr lang="en-US" dirty="0" err="1"/>
              <a:t>ileri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yöndeki</a:t>
            </a:r>
            <a:r>
              <a:rPr lang="en-US" dirty="0"/>
              <a:t> </a:t>
            </a:r>
            <a:r>
              <a:rPr lang="en-US" dirty="0" err="1"/>
              <a:t>akışları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depolanmalarının</a:t>
            </a:r>
            <a:r>
              <a:rPr lang="en-US" dirty="0"/>
              <a:t> </a:t>
            </a:r>
            <a:r>
              <a:rPr lang="en-US" dirty="0" err="1"/>
              <a:t>etkin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verimli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planlanması</a:t>
            </a:r>
            <a:r>
              <a:rPr lang="en-US" dirty="0"/>
              <a:t>, </a:t>
            </a:r>
            <a:r>
              <a:rPr lang="en-US" dirty="0" err="1"/>
              <a:t>uygulanması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kontrolünü</a:t>
            </a:r>
            <a:r>
              <a:rPr lang="en-US" dirty="0"/>
              <a:t> </a:t>
            </a:r>
            <a:r>
              <a:rPr lang="en-US" dirty="0" err="1"/>
              <a:t>kapsayan</a:t>
            </a:r>
            <a:r>
              <a:rPr lang="en-US" dirty="0"/>
              <a:t> </a:t>
            </a:r>
            <a:r>
              <a:rPr lang="en-US" dirty="0" err="1"/>
              <a:t>tedarik</a:t>
            </a:r>
            <a:r>
              <a:rPr lang="en-US" dirty="0"/>
              <a:t> </a:t>
            </a:r>
            <a:r>
              <a:rPr lang="en-US" dirty="0" err="1"/>
              <a:t>zinciri</a:t>
            </a:r>
            <a:r>
              <a:rPr lang="en-US" dirty="0"/>
              <a:t> </a:t>
            </a:r>
            <a:r>
              <a:rPr lang="en-US" dirty="0" err="1"/>
              <a:t>süreci</a:t>
            </a:r>
            <a:r>
              <a:rPr lang="en-US" dirty="0"/>
              <a:t> </a:t>
            </a:r>
            <a:r>
              <a:rPr lang="en-US" dirty="0" err="1"/>
              <a:t>aşamasıdır</a:t>
            </a:r>
            <a:r>
              <a:rPr lang="en-US" dirty="0"/>
              <a:t>.”</a:t>
            </a:r>
            <a:endParaRPr lang="tr-TR" dirty="0"/>
          </a:p>
          <a:p>
            <a:r>
              <a:rPr lang="en-US" dirty="0"/>
              <a:t>Global </a:t>
            </a:r>
            <a:r>
              <a:rPr lang="en-US" dirty="0" err="1"/>
              <a:t>tedarik</a:t>
            </a:r>
            <a:r>
              <a:rPr lang="en-US" dirty="0"/>
              <a:t> </a:t>
            </a:r>
            <a:r>
              <a:rPr lang="en-US" dirty="0" err="1"/>
              <a:t>zincirinde</a:t>
            </a:r>
            <a:r>
              <a:rPr lang="en-US" dirty="0"/>
              <a:t> </a:t>
            </a:r>
            <a:r>
              <a:rPr lang="en-US" dirty="0" err="1"/>
              <a:t>dağıtım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teslimat</a:t>
            </a:r>
            <a:r>
              <a:rPr lang="en-US" dirty="0"/>
              <a:t> </a:t>
            </a:r>
            <a:r>
              <a:rPr lang="en-US" dirty="0" err="1"/>
              <a:t>konusu</a:t>
            </a:r>
            <a:r>
              <a:rPr lang="en-US" dirty="0"/>
              <a:t>, </a:t>
            </a:r>
            <a:r>
              <a:rPr lang="en-US" dirty="0" err="1"/>
              <a:t>giderek</a:t>
            </a:r>
            <a:r>
              <a:rPr lang="en-US" dirty="0"/>
              <a:t> </a:t>
            </a:r>
            <a:r>
              <a:rPr lang="en-US" dirty="0" err="1"/>
              <a:t>karmaşık</a:t>
            </a:r>
            <a:r>
              <a:rPr lang="en-US" dirty="0"/>
              <a:t> </a:t>
            </a:r>
            <a:r>
              <a:rPr lang="en-US" dirty="0" err="1"/>
              <a:t>hâle</a:t>
            </a:r>
            <a:r>
              <a:rPr lang="en-US" dirty="0"/>
              <a:t> </a:t>
            </a:r>
            <a:r>
              <a:rPr lang="en-US" dirty="0" err="1"/>
              <a:t>geliyor</a:t>
            </a:r>
            <a:r>
              <a:rPr lang="en-US" dirty="0"/>
              <a:t>. </a:t>
            </a:r>
            <a:r>
              <a:rPr lang="en-US" dirty="0" err="1"/>
              <a:t>Müşteri</a:t>
            </a:r>
            <a:r>
              <a:rPr lang="en-US" dirty="0"/>
              <a:t> </a:t>
            </a:r>
            <a:r>
              <a:rPr lang="en-US" dirty="0" err="1"/>
              <a:t>odaklı</a:t>
            </a:r>
            <a:r>
              <a:rPr lang="en-US" dirty="0"/>
              <a:t> </a:t>
            </a:r>
            <a:r>
              <a:rPr lang="en-US" dirty="0" err="1"/>
              <a:t>kurumlar</a:t>
            </a:r>
            <a:r>
              <a:rPr lang="en-US" dirty="0"/>
              <a:t>, </a:t>
            </a:r>
            <a:r>
              <a:rPr lang="en-US" dirty="0" err="1"/>
              <a:t>fiyatları</a:t>
            </a:r>
            <a:r>
              <a:rPr lang="en-US" dirty="0"/>
              <a:t> </a:t>
            </a:r>
            <a:r>
              <a:rPr lang="en-US" dirty="0" err="1"/>
              <a:t>düşürürken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operasyonları</a:t>
            </a:r>
            <a:r>
              <a:rPr lang="en-US" dirty="0"/>
              <a:t> </a:t>
            </a:r>
            <a:r>
              <a:rPr lang="en-US" dirty="0" err="1"/>
              <a:t>düzenlerken</a:t>
            </a:r>
            <a:r>
              <a:rPr lang="en-US" dirty="0"/>
              <a:t> </a:t>
            </a:r>
            <a:r>
              <a:rPr lang="en-US" dirty="0" err="1"/>
              <a:t>müşterileri</a:t>
            </a:r>
            <a:r>
              <a:rPr lang="en-US" dirty="0"/>
              <a:t> </a:t>
            </a:r>
            <a:r>
              <a:rPr lang="en-US" dirty="0" err="1"/>
              <a:t>memnun</a:t>
            </a:r>
            <a:r>
              <a:rPr lang="en-US" dirty="0"/>
              <a:t> </a:t>
            </a:r>
            <a:r>
              <a:rPr lang="en-US" dirty="0" err="1"/>
              <a:t>etme</a:t>
            </a:r>
            <a:r>
              <a:rPr lang="en-US" dirty="0"/>
              <a:t> </a:t>
            </a:r>
            <a:r>
              <a:rPr lang="en-US" dirty="0" err="1"/>
              <a:t>konusunda</a:t>
            </a:r>
            <a:r>
              <a:rPr lang="en-US" dirty="0"/>
              <a:t> </a:t>
            </a:r>
            <a:r>
              <a:rPr lang="en-US" dirty="0" err="1"/>
              <a:t>artan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baskı</a:t>
            </a:r>
            <a:r>
              <a:rPr lang="en-US" dirty="0"/>
              <a:t> </a:t>
            </a:r>
            <a:r>
              <a:rPr lang="en-US" dirty="0" err="1"/>
              <a:t>altındadır</a:t>
            </a:r>
            <a:r>
              <a:rPr lang="en-US" dirty="0"/>
              <a:t>.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zamanda</a:t>
            </a:r>
            <a:r>
              <a:rPr lang="en-US" dirty="0"/>
              <a:t>,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oldukları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bölgelerin</a:t>
            </a:r>
            <a:r>
              <a:rPr lang="en-US" dirty="0"/>
              <a:t> </a:t>
            </a:r>
            <a:r>
              <a:rPr lang="en-US" dirty="0" err="1"/>
              <a:t>düzenlemelerine</a:t>
            </a:r>
            <a:r>
              <a:rPr lang="en-US" dirty="0"/>
              <a:t> </a:t>
            </a:r>
            <a:r>
              <a:rPr lang="en-US" dirty="0" err="1"/>
              <a:t>uyumlu</a:t>
            </a:r>
            <a:r>
              <a:rPr lang="en-US" dirty="0"/>
              <a:t> </a:t>
            </a:r>
            <a:r>
              <a:rPr lang="en-US" dirty="0" err="1"/>
              <a:t>olmalıdırlar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LOJİSTİKTE TEMEL KONULAR, FAALİYETLER VE DIŞ KAYNAK KULLANIMI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2">
              <a:buNone/>
            </a:pPr>
            <a:r>
              <a:rPr lang="tr-TR" sz="4200" b="1" dirty="0" smtClean="0"/>
              <a:t>2.1.5 </a:t>
            </a:r>
            <a:r>
              <a:rPr lang="en-US" sz="4200" b="1" dirty="0" err="1" smtClean="0"/>
              <a:t>Verimlilik</a:t>
            </a:r>
            <a:r>
              <a:rPr lang="en-US" sz="4200" b="1" dirty="0" smtClean="0"/>
              <a:t> </a:t>
            </a:r>
            <a:r>
              <a:rPr lang="en-US" sz="4200" b="1" dirty="0" err="1"/>
              <a:t>Analizleri</a:t>
            </a:r>
            <a:endParaRPr lang="tr-TR" sz="4200" b="1" dirty="0"/>
          </a:p>
          <a:p>
            <a:r>
              <a:rPr lang="en-US" dirty="0" err="1"/>
              <a:t>İşletmeler</a:t>
            </a:r>
            <a:r>
              <a:rPr lang="en-US" dirty="0"/>
              <a:t> </a:t>
            </a:r>
            <a:r>
              <a:rPr lang="en-US" dirty="0" err="1"/>
              <a:t>değişen</a:t>
            </a:r>
            <a:r>
              <a:rPr lang="en-US" dirty="0"/>
              <a:t> </a:t>
            </a:r>
            <a:r>
              <a:rPr lang="en-US" dirty="0" err="1"/>
              <a:t>çevre</a:t>
            </a:r>
            <a:r>
              <a:rPr lang="en-US" dirty="0"/>
              <a:t> </a:t>
            </a:r>
            <a:r>
              <a:rPr lang="en-US" dirty="0" err="1"/>
              <a:t>şartlarına</a:t>
            </a:r>
            <a:r>
              <a:rPr lang="en-US" dirty="0"/>
              <a:t> </a:t>
            </a:r>
            <a:r>
              <a:rPr lang="en-US" dirty="0" err="1"/>
              <a:t>hızla</a:t>
            </a:r>
            <a:r>
              <a:rPr lang="en-US" dirty="0"/>
              <a:t> </a:t>
            </a:r>
            <a:r>
              <a:rPr lang="en-US" dirty="0" err="1"/>
              <a:t>uyum</a:t>
            </a:r>
            <a:r>
              <a:rPr lang="en-US" dirty="0"/>
              <a:t> </a:t>
            </a:r>
            <a:r>
              <a:rPr lang="en-US" dirty="0" err="1"/>
              <a:t>sağlamak</a:t>
            </a:r>
            <a:r>
              <a:rPr lang="en-US" dirty="0"/>
              <a:t> </a:t>
            </a:r>
            <a:r>
              <a:rPr lang="en-US" dirty="0" err="1"/>
              <a:t>zorundadır</a:t>
            </a:r>
            <a:r>
              <a:rPr lang="en-US" dirty="0"/>
              <a:t>. Bu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esnek</a:t>
            </a:r>
            <a:r>
              <a:rPr lang="en-US" dirty="0"/>
              <a:t> </a:t>
            </a:r>
            <a:r>
              <a:rPr lang="en-US" dirty="0" err="1"/>
              <a:t>organizasyon</a:t>
            </a:r>
            <a:r>
              <a:rPr lang="en-US" dirty="0"/>
              <a:t> </a:t>
            </a:r>
            <a:r>
              <a:rPr lang="en-US" dirty="0" err="1"/>
              <a:t>yapısını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esnek</a:t>
            </a:r>
            <a:r>
              <a:rPr lang="en-US" dirty="0"/>
              <a:t> </a:t>
            </a:r>
            <a:r>
              <a:rPr lang="en-US" dirty="0" err="1"/>
              <a:t>planlamayı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kılmaktadır</a:t>
            </a:r>
            <a:r>
              <a:rPr lang="en-US" dirty="0"/>
              <a:t>. </a:t>
            </a:r>
            <a:r>
              <a:rPr lang="en-US" dirty="0" err="1"/>
              <a:t>Organizasyonda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birimlerin</a:t>
            </a:r>
            <a:r>
              <a:rPr lang="en-US" dirty="0"/>
              <a:t> </a:t>
            </a:r>
            <a:r>
              <a:rPr lang="en-US" dirty="0" err="1"/>
              <a:t>hedefi</a:t>
            </a:r>
            <a:r>
              <a:rPr lang="en-US" dirty="0"/>
              <a:t> </a:t>
            </a:r>
            <a:r>
              <a:rPr lang="en-US" dirty="0" err="1"/>
              <a:t>verimliliğin</a:t>
            </a:r>
            <a:r>
              <a:rPr lang="en-US" dirty="0"/>
              <a:t> </a:t>
            </a:r>
            <a:r>
              <a:rPr lang="en-US" dirty="0" err="1"/>
              <a:t>artırılmasıdır</a:t>
            </a:r>
            <a:r>
              <a:rPr lang="en-US" dirty="0"/>
              <a:t>. </a:t>
            </a:r>
            <a:r>
              <a:rPr lang="en-US" dirty="0" err="1"/>
              <a:t>Verimlilik</a:t>
            </a:r>
            <a:r>
              <a:rPr lang="en-US" dirty="0"/>
              <a:t>, en </a:t>
            </a:r>
            <a:r>
              <a:rPr lang="en-US" dirty="0" err="1"/>
              <a:t>basitiyle</a:t>
            </a:r>
            <a:r>
              <a:rPr lang="en-US" dirty="0"/>
              <a:t>, </a:t>
            </a:r>
            <a:r>
              <a:rPr lang="en-US" dirty="0" err="1"/>
              <a:t>birim</a:t>
            </a:r>
            <a:r>
              <a:rPr lang="en-US" dirty="0"/>
              <a:t> </a:t>
            </a:r>
            <a:r>
              <a:rPr lang="en-US" dirty="0" err="1"/>
              <a:t>girdi</a:t>
            </a:r>
            <a:r>
              <a:rPr lang="en-US" dirty="0"/>
              <a:t> </a:t>
            </a:r>
            <a:r>
              <a:rPr lang="en-US" dirty="0" err="1"/>
              <a:t>başına</a:t>
            </a:r>
            <a:r>
              <a:rPr lang="en-US" dirty="0"/>
              <a:t> </a:t>
            </a:r>
            <a:r>
              <a:rPr lang="en-US" dirty="0" err="1"/>
              <a:t>üretilen</a:t>
            </a:r>
            <a:r>
              <a:rPr lang="en-US" dirty="0"/>
              <a:t> </a:t>
            </a:r>
            <a:r>
              <a:rPr lang="en-US" dirty="0" err="1"/>
              <a:t>çıktı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tanımlanmaktadır</a:t>
            </a:r>
            <a:r>
              <a:rPr lang="en-US" dirty="0"/>
              <a:t>. </a:t>
            </a:r>
            <a:r>
              <a:rPr lang="en-US" dirty="0" err="1"/>
              <a:t>Ölçülmesi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planlama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planlardan</a:t>
            </a:r>
            <a:r>
              <a:rPr lang="en-US" dirty="0"/>
              <a:t> </a:t>
            </a: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edilen</a:t>
            </a:r>
            <a:r>
              <a:rPr lang="en-US" dirty="0"/>
              <a:t> </a:t>
            </a:r>
            <a:r>
              <a:rPr lang="en-US" dirty="0" err="1"/>
              <a:t>sonuçların</a:t>
            </a:r>
            <a:r>
              <a:rPr lang="en-US" dirty="0"/>
              <a:t> </a:t>
            </a:r>
            <a:r>
              <a:rPr lang="en-US" dirty="0" err="1"/>
              <a:t>değerlendirilmesi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mümkündür</a:t>
            </a:r>
            <a:r>
              <a:rPr lang="en-US" dirty="0"/>
              <a:t>. </a:t>
            </a:r>
            <a:r>
              <a:rPr lang="en-US" dirty="0" err="1"/>
              <a:t>Japon</a:t>
            </a:r>
            <a:r>
              <a:rPr lang="en-US" dirty="0"/>
              <a:t> </a:t>
            </a:r>
            <a:r>
              <a:rPr lang="en-US" dirty="0" err="1"/>
              <a:t>Verimlilik</a:t>
            </a:r>
            <a:r>
              <a:rPr lang="en-US" dirty="0"/>
              <a:t> </a:t>
            </a:r>
            <a:r>
              <a:rPr lang="en-US" dirty="0" err="1"/>
              <a:t>Merkezi,”Doğru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işleri</a:t>
            </a:r>
            <a:r>
              <a:rPr lang="en-US" dirty="0"/>
              <a:t>,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biçimde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ekonomik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çalışma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gerçekleşmeyi</a:t>
            </a:r>
            <a:r>
              <a:rPr lang="en-US" dirty="0"/>
              <a:t> </a:t>
            </a:r>
            <a:r>
              <a:rPr lang="en-US" dirty="0" err="1"/>
              <a:t>hedefleyen</a:t>
            </a:r>
            <a:r>
              <a:rPr lang="en-US" dirty="0"/>
              <a:t> </a:t>
            </a:r>
            <a:r>
              <a:rPr lang="en-US" dirty="0" err="1"/>
              <a:t>akılcı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yaşam</a:t>
            </a:r>
            <a:r>
              <a:rPr lang="en-US" dirty="0"/>
              <a:t> </a:t>
            </a:r>
            <a:r>
              <a:rPr lang="en-US" dirty="0" err="1"/>
              <a:t>biçimi</a:t>
            </a:r>
            <a:r>
              <a:rPr lang="en-US" dirty="0"/>
              <a:t>” </a:t>
            </a:r>
            <a:r>
              <a:rPr lang="en-US" dirty="0" err="1"/>
              <a:t>tanımıyla</a:t>
            </a:r>
            <a:r>
              <a:rPr lang="en-US" dirty="0"/>
              <a:t> </a:t>
            </a:r>
            <a:r>
              <a:rPr lang="en-US" dirty="0" err="1"/>
              <a:t>verimlilik</a:t>
            </a:r>
            <a:r>
              <a:rPr lang="en-US" dirty="0"/>
              <a:t> </a:t>
            </a:r>
            <a:r>
              <a:rPr lang="en-US" dirty="0" err="1"/>
              <a:t>kavramına</a:t>
            </a:r>
            <a:r>
              <a:rPr lang="en-US" dirty="0"/>
              <a:t> </a:t>
            </a:r>
            <a:r>
              <a:rPr lang="en-US" dirty="0" err="1"/>
              <a:t>felsefi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yaklaşmaktadır</a:t>
            </a:r>
            <a:endParaRPr lang="tr-TR" dirty="0"/>
          </a:p>
        </p:txBody>
      </p:sp>
    </p:spTree>
  </p:cSld>
  <p:clrMapOvr>
    <a:masterClrMapping/>
  </p:clrMapOvr>
  <p:transition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LOJİSTİKTE TEMEL KONULAR, FAALİYETLER VE DIŞ KAYNAK KULLANIMI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3"/>
            <a:r>
              <a:rPr lang="tr-TR" sz="4200" b="1" dirty="0" smtClean="0"/>
              <a:t>2.1.5.1 </a:t>
            </a:r>
            <a:r>
              <a:rPr lang="en-US" sz="4200" b="1" dirty="0" err="1" smtClean="0"/>
              <a:t>Kısmi</a:t>
            </a:r>
            <a:r>
              <a:rPr lang="en-US" sz="4200" b="1" dirty="0" smtClean="0"/>
              <a:t> </a:t>
            </a:r>
            <a:r>
              <a:rPr lang="en-US" sz="4200" b="1" dirty="0" err="1"/>
              <a:t>Verimlilik</a:t>
            </a:r>
            <a:endParaRPr lang="tr-TR" sz="4200" b="1" dirty="0"/>
          </a:p>
          <a:p>
            <a:r>
              <a:rPr lang="en-US" dirty="0" err="1"/>
              <a:t>Üretilen</a:t>
            </a:r>
            <a:r>
              <a:rPr lang="en-US" dirty="0"/>
              <a:t> </a:t>
            </a:r>
            <a:r>
              <a:rPr lang="en-US" dirty="0" err="1"/>
              <a:t>çıktının</a:t>
            </a:r>
            <a:r>
              <a:rPr lang="en-US" dirty="0"/>
              <a:t> (</a:t>
            </a:r>
            <a:r>
              <a:rPr lang="en-US" dirty="0" err="1"/>
              <a:t>ürün</a:t>
            </a:r>
            <a:r>
              <a:rPr lang="en-US" dirty="0"/>
              <a:t>), </a:t>
            </a:r>
            <a:r>
              <a:rPr lang="en-US" dirty="0" err="1"/>
              <a:t>girdilerden</a:t>
            </a:r>
            <a:r>
              <a:rPr lang="en-US" dirty="0"/>
              <a:t> </a:t>
            </a:r>
            <a:r>
              <a:rPr lang="en-US" dirty="0" err="1"/>
              <a:t>sadece</a:t>
            </a:r>
            <a:r>
              <a:rPr lang="en-US" dirty="0"/>
              <a:t> </a:t>
            </a:r>
            <a:r>
              <a:rPr lang="en-US" dirty="0" err="1"/>
              <a:t>birine</a:t>
            </a:r>
            <a:r>
              <a:rPr lang="en-US" dirty="0"/>
              <a:t> </a:t>
            </a:r>
            <a:r>
              <a:rPr lang="en-US" dirty="0" err="1"/>
              <a:t>oranlanması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bulunur</a:t>
            </a:r>
            <a:r>
              <a:rPr lang="en-US" dirty="0"/>
              <a:t>. </a:t>
            </a:r>
            <a:r>
              <a:rPr lang="en-US" dirty="0" err="1"/>
              <a:t>Şöyle</a:t>
            </a:r>
            <a:r>
              <a:rPr lang="en-US" dirty="0"/>
              <a:t> </a:t>
            </a:r>
            <a:r>
              <a:rPr lang="en-US" dirty="0" err="1"/>
              <a:t>ki</a:t>
            </a:r>
            <a:r>
              <a:rPr lang="en-US" dirty="0"/>
              <a:t>; </a:t>
            </a:r>
            <a:r>
              <a:rPr lang="en-US" dirty="0" err="1"/>
              <a:t>işletme</a:t>
            </a:r>
            <a:r>
              <a:rPr lang="en-US" dirty="0"/>
              <a:t>, </a:t>
            </a:r>
            <a:r>
              <a:rPr lang="en-US" dirty="0" err="1"/>
              <a:t>üretimini</a:t>
            </a:r>
            <a:r>
              <a:rPr lang="en-US" dirty="0"/>
              <a:t> </a:t>
            </a:r>
            <a:r>
              <a:rPr lang="en-US" dirty="0" err="1"/>
              <a:t>sadece</a:t>
            </a:r>
            <a:r>
              <a:rPr lang="en-US" dirty="0"/>
              <a:t> </a:t>
            </a:r>
            <a:r>
              <a:rPr lang="en-US" dirty="0" err="1"/>
              <a:t>işçilik</a:t>
            </a:r>
            <a:r>
              <a:rPr lang="en-US" dirty="0"/>
              <a:t> </a:t>
            </a:r>
            <a:r>
              <a:rPr lang="en-US" dirty="0" err="1"/>
              <a:t>saatine</a:t>
            </a:r>
            <a:r>
              <a:rPr lang="en-US" dirty="0"/>
              <a:t> </a:t>
            </a:r>
            <a:r>
              <a:rPr lang="en-US" dirty="0" err="1"/>
              <a:t>böler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birim</a:t>
            </a:r>
            <a:r>
              <a:rPr lang="en-US" dirty="0"/>
              <a:t> </a:t>
            </a:r>
            <a:r>
              <a:rPr lang="en-US" dirty="0" err="1"/>
              <a:t>işçi</a:t>
            </a:r>
            <a:r>
              <a:rPr lang="en-US" dirty="0"/>
              <a:t> </a:t>
            </a:r>
            <a:r>
              <a:rPr lang="en-US" dirty="0" err="1"/>
              <a:t>saatinde</a:t>
            </a:r>
            <a:r>
              <a:rPr lang="en-US" dirty="0"/>
              <a:t> </a:t>
            </a:r>
            <a:r>
              <a:rPr lang="en-US" dirty="0" err="1"/>
              <a:t>üretilen</a:t>
            </a:r>
            <a:r>
              <a:rPr lang="en-US" dirty="0"/>
              <a:t> </a:t>
            </a:r>
            <a:r>
              <a:rPr lang="en-US" dirty="0" err="1"/>
              <a:t>çıktı</a:t>
            </a:r>
            <a:r>
              <a:rPr lang="en-US" dirty="0"/>
              <a:t> </a:t>
            </a:r>
            <a:r>
              <a:rPr lang="en-US" dirty="0" err="1"/>
              <a:t>bulunursa</a:t>
            </a:r>
            <a:r>
              <a:rPr lang="en-US" dirty="0"/>
              <a:t> </a:t>
            </a:r>
            <a:r>
              <a:rPr lang="en-US" dirty="0" err="1"/>
              <a:t>burada</a:t>
            </a:r>
            <a:r>
              <a:rPr lang="en-US" dirty="0"/>
              <a:t> </a:t>
            </a:r>
            <a:r>
              <a:rPr lang="en-US" dirty="0" err="1"/>
              <a:t>sadece</a:t>
            </a:r>
            <a:r>
              <a:rPr lang="en-US" dirty="0"/>
              <a:t> </a:t>
            </a:r>
            <a:r>
              <a:rPr lang="en-US" dirty="0" err="1"/>
              <a:t>işçilik</a:t>
            </a:r>
            <a:r>
              <a:rPr lang="en-US" dirty="0"/>
              <a:t> </a:t>
            </a:r>
            <a:r>
              <a:rPr lang="en-US" dirty="0" err="1"/>
              <a:t>verimi</a:t>
            </a:r>
            <a:r>
              <a:rPr lang="en-US" dirty="0"/>
              <a:t> </a:t>
            </a:r>
            <a:r>
              <a:rPr lang="en-US" dirty="0" err="1"/>
              <a:t>hesaplandığından</a:t>
            </a:r>
            <a:r>
              <a:rPr lang="en-US" dirty="0"/>
              <a:t> </a:t>
            </a:r>
            <a:r>
              <a:rPr lang="en-US" dirty="0" err="1"/>
              <a:t>kısmi</a:t>
            </a:r>
            <a:r>
              <a:rPr lang="en-US" dirty="0"/>
              <a:t> </a:t>
            </a:r>
            <a:r>
              <a:rPr lang="en-US" dirty="0" err="1"/>
              <a:t>verimlilik</a:t>
            </a:r>
            <a:r>
              <a:rPr lang="en-US" dirty="0"/>
              <a:t> </a:t>
            </a:r>
            <a:r>
              <a:rPr lang="en-US" dirty="0" err="1"/>
              <a:t>adını</a:t>
            </a:r>
            <a:r>
              <a:rPr lang="en-US" dirty="0"/>
              <a:t> </a:t>
            </a:r>
            <a:r>
              <a:rPr lang="en-US" dirty="0" err="1"/>
              <a:t>alır</a:t>
            </a:r>
            <a:r>
              <a:rPr lang="en-US" dirty="0"/>
              <a:t>. </a:t>
            </a:r>
            <a:r>
              <a:rPr lang="en-US" dirty="0" err="1"/>
              <a:t>Makine</a:t>
            </a:r>
            <a:r>
              <a:rPr lang="en-US" dirty="0"/>
              <a:t> </a:t>
            </a:r>
            <a:r>
              <a:rPr lang="en-US" dirty="0" err="1"/>
              <a:t>verimi</a:t>
            </a:r>
            <a:r>
              <a:rPr lang="en-US" dirty="0"/>
              <a:t>, </a:t>
            </a:r>
            <a:r>
              <a:rPr lang="en-US" dirty="0" err="1"/>
              <a:t>enerji</a:t>
            </a:r>
            <a:r>
              <a:rPr lang="en-US" dirty="0"/>
              <a:t> </a:t>
            </a:r>
            <a:r>
              <a:rPr lang="en-US" dirty="0" err="1"/>
              <a:t>verimi</a:t>
            </a:r>
            <a:r>
              <a:rPr lang="en-US" dirty="0"/>
              <a:t>, ham </a:t>
            </a:r>
            <a:r>
              <a:rPr lang="en-US" dirty="0" err="1"/>
              <a:t>madde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malzeme</a:t>
            </a:r>
            <a:r>
              <a:rPr lang="en-US" dirty="0"/>
              <a:t> </a:t>
            </a:r>
            <a:r>
              <a:rPr lang="en-US" dirty="0" err="1"/>
              <a:t>verimi</a:t>
            </a:r>
            <a:r>
              <a:rPr lang="en-US" dirty="0"/>
              <a:t> </a:t>
            </a:r>
            <a:r>
              <a:rPr lang="en-US" dirty="0" err="1"/>
              <a:t>hesaplamaya</a:t>
            </a:r>
            <a:r>
              <a:rPr lang="en-US" dirty="0"/>
              <a:t> </a:t>
            </a:r>
            <a:r>
              <a:rPr lang="en-US" dirty="0" err="1"/>
              <a:t>dâhil</a:t>
            </a:r>
            <a:r>
              <a:rPr lang="en-US" dirty="0"/>
              <a:t> </a:t>
            </a:r>
            <a:r>
              <a:rPr lang="en-US" dirty="0" err="1"/>
              <a:t>edilmediğinden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girdiye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hesaplandığından</a:t>
            </a:r>
            <a:r>
              <a:rPr lang="en-US" dirty="0"/>
              <a:t> </a:t>
            </a:r>
            <a:r>
              <a:rPr lang="en-US" dirty="0" err="1"/>
              <a:t>kısmi</a:t>
            </a:r>
            <a:r>
              <a:rPr lang="en-US" dirty="0"/>
              <a:t> </a:t>
            </a:r>
            <a:r>
              <a:rPr lang="en-US" dirty="0" err="1"/>
              <a:t>verimlilik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tanımlanmaktadır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/>
              <a:t> 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LOJİSTİKTE TEMEL KONULAR, FAALİYETLER VE DIŞ KAYNAK KULLANIMI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3" indent="-342900">
              <a:buNone/>
            </a:pPr>
            <a:r>
              <a:rPr lang="tr-TR" sz="3600" b="1" dirty="0" smtClean="0"/>
              <a:t> 2.1.5.2 </a:t>
            </a:r>
            <a:r>
              <a:rPr lang="en-US" sz="3600" b="1" dirty="0" err="1" smtClean="0"/>
              <a:t>Çok</a:t>
            </a:r>
            <a:r>
              <a:rPr lang="en-US" sz="3600" b="1" dirty="0" smtClean="0"/>
              <a:t> </a:t>
            </a:r>
            <a:r>
              <a:rPr lang="en-US" sz="3600" b="1" dirty="0" err="1"/>
              <a:t>Öğeli</a:t>
            </a:r>
            <a:r>
              <a:rPr lang="en-US" sz="3600" b="1" dirty="0"/>
              <a:t> </a:t>
            </a:r>
            <a:r>
              <a:rPr lang="en-US" sz="3600" b="1" dirty="0" err="1" smtClean="0"/>
              <a:t>Verimlilik</a:t>
            </a:r>
            <a:endParaRPr lang="tr-TR" sz="3600" b="1" dirty="0" smtClean="0"/>
          </a:p>
          <a:p>
            <a:pPr>
              <a:buNone/>
            </a:pPr>
            <a:r>
              <a:rPr lang="en-US" dirty="0" err="1" smtClean="0"/>
              <a:t>Çıktıların</a:t>
            </a:r>
            <a:r>
              <a:rPr lang="en-US" dirty="0" smtClean="0"/>
              <a:t> </a:t>
            </a:r>
            <a:r>
              <a:rPr lang="en-US" dirty="0" err="1"/>
              <a:t>birden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girdi</a:t>
            </a:r>
            <a:r>
              <a:rPr lang="en-US" dirty="0"/>
              <a:t> </a:t>
            </a:r>
            <a:r>
              <a:rPr lang="en-US" dirty="0" err="1"/>
              <a:t>toplamına</a:t>
            </a:r>
            <a:r>
              <a:rPr lang="en-US" dirty="0"/>
              <a:t> </a:t>
            </a:r>
            <a:r>
              <a:rPr lang="en-US" dirty="0" err="1"/>
              <a:t>bölünmesi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bulunan</a:t>
            </a:r>
            <a:r>
              <a:rPr lang="en-US" dirty="0"/>
              <a:t> </a:t>
            </a:r>
            <a:r>
              <a:rPr lang="en-US" dirty="0" err="1"/>
              <a:t>verimlilik</a:t>
            </a:r>
            <a:r>
              <a:rPr lang="en-US" dirty="0"/>
              <a:t>  </a:t>
            </a:r>
            <a:r>
              <a:rPr lang="en-US" dirty="0" err="1"/>
              <a:t>hesabıdır</a:t>
            </a:r>
            <a:r>
              <a:rPr lang="en-US" dirty="0"/>
              <a:t> </a:t>
            </a:r>
            <a:r>
              <a:rPr lang="en-US" dirty="0" err="1"/>
              <a:t>ancak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yöntem</a:t>
            </a:r>
            <a:r>
              <a:rPr lang="en-US" dirty="0"/>
              <a:t> </a:t>
            </a:r>
            <a:r>
              <a:rPr lang="en-US" dirty="0" err="1"/>
              <a:t>pek</a:t>
            </a:r>
            <a:r>
              <a:rPr lang="en-US" dirty="0"/>
              <a:t> </a:t>
            </a:r>
            <a:r>
              <a:rPr lang="en-US" dirty="0" err="1"/>
              <a:t>kullanılmamaktadır</a:t>
            </a:r>
            <a:endParaRPr lang="tr-TR" dirty="0"/>
          </a:p>
        </p:txBody>
      </p:sp>
    </p:spTree>
  </p:cSld>
  <p:clrMapOvr>
    <a:masterClrMapping/>
  </p:clrMapOvr>
  <p:transition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LOJİSTİKTE TEMEL KONULAR, FAALİYETLER VE DIŞ KAYNAK KULLANIMI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3"/>
            <a:r>
              <a:rPr lang="tr-TR" sz="4200" b="1" dirty="0" smtClean="0"/>
              <a:t>2.1.5.3 </a:t>
            </a:r>
            <a:r>
              <a:rPr lang="en-US" sz="4200" b="1" dirty="0" err="1" smtClean="0"/>
              <a:t>Toplam</a:t>
            </a:r>
            <a:r>
              <a:rPr lang="en-US" sz="4200" b="1" dirty="0" smtClean="0"/>
              <a:t> </a:t>
            </a:r>
            <a:r>
              <a:rPr lang="en-US" sz="4200" b="1" dirty="0" err="1"/>
              <a:t>Verimlilik</a:t>
            </a:r>
            <a:endParaRPr lang="tr-TR" sz="4200" b="1" dirty="0"/>
          </a:p>
          <a:p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çıktının</a:t>
            </a:r>
            <a:r>
              <a:rPr lang="en-US" dirty="0"/>
              <a:t> </a:t>
            </a:r>
            <a:r>
              <a:rPr lang="en-US" dirty="0" err="1"/>
              <a:t>girdilerin</a:t>
            </a:r>
            <a:r>
              <a:rPr lang="en-US" dirty="0"/>
              <a:t> </a:t>
            </a:r>
            <a:r>
              <a:rPr lang="en-US" dirty="0" err="1"/>
              <a:t>toplamına</a:t>
            </a:r>
            <a:r>
              <a:rPr lang="en-US" dirty="0"/>
              <a:t> </a:t>
            </a:r>
            <a:r>
              <a:rPr lang="en-US" dirty="0" err="1"/>
              <a:t>bölünmesi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hesaplanan</a:t>
            </a:r>
            <a:r>
              <a:rPr lang="en-US" dirty="0"/>
              <a:t> </a:t>
            </a:r>
            <a:r>
              <a:rPr lang="en-US" dirty="0" err="1"/>
              <a:t>verimdir</a:t>
            </a:r>
            <a:r>
              <a:rPr lang="en-US" dirty="0"/>
              <a:t>. Bu </a:t>
            </a:r>
            <a:r>
              <a:rPr lang="en-US" dirty="0" err="1"/>
              <a:t>hesaplamanın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işletmeler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kendi</a:t>
            </a:r>
            <a:r>
              <a:rPr lang="en-US" dirty="0"/>
              <a:t> </a:t>
            </a:r>
            <a:r>
              <a:rPr lang="en-US" dirty="0" err="1"/>
              <a:t>durumunu</a:t>
            </a:r>
            <a:r>
              <a:rPr lang="en-US" dirty="0"/>
              <a:t> </a:t>
            </a:r>
            <a:r>
              <a:rPr lang="en-US" dirty="0" err="1"/>
              <a:t>bilmesi</a:t>
            </a:r>
            <a:r>
              <a:rPr lang="en-US" dirty="0"/>
              <a:t> </a:t>
            </a:r>
            <a:r>
              <a:rPr lang="en-US" dirty="0" err="1"/>
              <a:t>adına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söylenebilir</a:t>
            </a:r>
            <a:r>
              <a:rPr lang="en-US" dirty="0"/>
              <a:t>, </a:t>
            </a:r>
            <a:r>
              <a:rPr lang="en-US" dirty="0" err="1"/>
              <a:t>ancak</a:t>
            </a:r>
            <a:r>
              <a:rPr lang="en-US" dirty="0"/>
              <a:t> </a:t>
            </a:r>
            <a:r>
              <a:rPr lang="en-US" dirty="0" err="1"/>
              <a:t>kullanılması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yaygın</a:t>
            </a:r>
            <a:r>
              <a:rPr lang="en-US" dirty="0"/>
              <a:t> </a:t>
            </a:r>
            <a:r>
              <a:rPr lang="en-US" dirty="0" err="1"/>
              <a:t>değildir</a:t>
            </a:r>
            <a:r>
              <a:rPr lang="en-US" dirty="0"/>
              <a:t>. </a:t>
            </a:r>
            <a:r>
              <a:rPr lang="en-US" dirty="0" err="1"/>
              <a:t>Nedeni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hesaplamaların</a:t>
            </a:r>
            <a:r>
              <a:rPr lang="en-US" dirty="0"/>
              <a:t> </a:t>
            </a:r>
            <a:r>
              <a:rPr lang="en-US" dirty="0" err="1"/>
              <a:t>güçlüğünden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bilinmemesinden</a:t>
            </a:r>
            <a:r>
              <a:rPr lang="en-US" dirty="0"/>
              <a:t> </a:t>
            </a:r>
            <a:r>
              <a:rPr lang="en-US" dirty="0" err="1"/>
              <a:t>kaynaklanmaktadır</a:t>
            </a:r>
            <a:r>
              <a:rPr lang="en-US" dirty="0"/>
              <a:t>. Bu </a:t>
            </a:r>
            <a:r>
              <a:rPr lang="en-US" dirty="0" err="1"/>
              <a:t>konudaki</a:t>
            </a:r>
            <a:r>
              <a:rPr lang="en-US" dirty="0"/>
              <a:t> </a:t>
            </a:r>
            <a:r>
              <a:rPr lang="en-US" dirty="0" err="1"/>
              <a:t>güçlüklerin</a:t>
            </a:r>
            <a:r>
              <a:rPr lang="en-US" dirty="0"/>
              <a:t> </a:t>
            </a:r>
            <a:r>
              <a:rPr lang="en-US" dirty="0" err="1"/>
              <a:t>başında</a:t>
            </a:r>
            <a:r>
              <a:rPr lang="en-US" dirty="0"/>
              <a:t>; </a:t>
            </a:r>
            <a:r>
              <a:rPr lang="en-US" dirty="0" err="1"/>
              <a:t>çıktılardaki</a:t>
            </a:r>
            <a:r>
              <a:rPr lang="en-US" dirty="0"/>
              <a:t> </a:t>
            </a:r>
            <a:r>
              <a:rPr lang="en-US" dirty="0" err="1"/>
              <a:t>çeşitlilik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farklılıkları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işletmelerde</a:t>
            </a:r>
            <a:r>
              <a:rPr lang="en-US" dirty="0"/>
              <a:t> </a:t>
            </a:r>
            <a:r>
              <a:rPr lang="en-US" dirty="0" err="1"/>
              <a:t>ürünleri</a:t>
            </a:r>
            <a:r>
              <a:rPr lang="en-US" dirty="0"/>
              <a:t> </a:t>
            </a:r>
            <a:r>
              <a:rPr lang="en-US" dirty="0" err="1"/>
              <a:t>ortak</a:t>
            </a:r>
            <a:r>
              <a:rPr lang="en-US" dirty="0"/>
              <a:t> </a:t>
            </a:r>
            <a:r>
              <a:rPr lang="en-US" dirty="0" err="1"/>
              <a:t>ölçü</a:t>
            </a:r>
            <a:r>
              <a:rPr lang="en-US" dirty="0"/>
              <a:t> </a:t>
            </a:r>
            <a:r>
              <a:rPr lang="en-US" dirty="0" err="1"/>
              <a:t>altında</a:t>
            </a:r>
            <a:r>
              <a:rPr lang="en-US" dirty="0"/>
              <a:t> </a:t>
            </a:r>
            <a:r>
              <a:rPr lang="en-US" dirty="0" err="1"/>
              <a:t>toplamanın</a:t>
            </a:r>
            <a:r>
              <a:rPr lang="en-US" dirty="0"/>
              <a:t> </a:t>
            </a:r>
            <a:r>
              <a:rPr lang="en-US" dirty="0" err="1"/>
              <a:t>hesaplama</a:t>
            </a:r>
            <a:r>
              <a:rPr lang="en-US" dirty="0"/>
              <a:t> </a:t>
            </a:r>
            <a:r>
              <a:rPr lang="en-US" dirty="0" err="1"/>
              <a:t>gerektirmesidir</a:t>
            </a:r>
            <a:r>
              <a:rPr lang="en-US" dirty="0"/>
              <a:t>. </a:t>
            </a:r>
            <a:r>
              <a:rPr lang="en-US" dirty="0" err="1"/>
              <a:t>İkinci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hesaplamanın</a:t>
            </a:r>
            <a:r>
              <a:rPr lang="en-US" dirty="0"/>
              <a:t> </a:t>
            </a:r>
            <a:r>
              <a:rPr lang="en-US" dirty="0" err="1"/>
              <a:t>sağlayacağı</a:t>
            </a:r>
            <a:r>
              <a:rPr lang="en-US" dirty="0"/>
              <a:t> </a:t>
            </a:r>
            <a:r>
              <a:rPr lang="en-US" dirty="0" err="1"/>
              <a:t>yararın</a:t>
            </a:r>
            <a:r>
              <a:rPr lang="en-US" dirty="0"/>
              <a:t> </a:t>
            </a:r>
            <a:r>
              <a:rPr lang="en-US" dirty="0" err="1"/>
              <a:t>farkında</a:t>
            </a:r>
            <a:r>
              <a:rPr lang="en-US" dirty="0"/>
              <a:t> </a:t>
            </a:r>
            <a:r>
              <a:rPr lang="en-US" dirty="0" err="1"/>
              <a:t>olmamaları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bunun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herhangi</a:t>
            </a:r>
            <a:r>
              <a:rPr lang="en-US" dirty="0"/>
              <a:t> </a:t>
            </a:r>
            <a:r>
              <a:rPr lang="en-US" dirty="0" err="1"/>
              <a:t>harcamaya</a:t>
            </a:r>
            <a:r>
              <a:rPr lang="en-US" dirty="0"/>
              <a:t> </a:t>
            </a:r>
            <a:r>
              <a:rPr lang="en-US" dirty="0" err="1"/>
              <a:t>katlanmak</a:t>
            </a:r>
            <a:r>
              <a:rPr lang="en-US" dirty="0"/>
              <a:t> </a:t>
            </a:r>
            <a:r>
              <a:rPr lang="en-US" dirty="0" err="1"/>
              <a:t>istememeleridir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LOJİSTİKTE TEMEL KONULAR, FAALİYETLER VE DIŞ KAYNAK KULLANIMI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4200" b="1" dirty="0" smtClean="0"/>
              <a:t>         </a:t>
            </a:r>
            <a:r>
              <a:rPr lang="tr-TR" sz="4200" b="1" dirty="0" smtClean="0"/>
              <a:t>2.1.6 </a:t>
            </a:r>
            <a:r>
              <a:rPr lang="en-US" sz="4200" b="1" dirty="0" err="1" smtClean="0"/>
              <a:t>Stok</a:t>
            </a:r>
            <a:r>
              <a:rPr lang="en-US" sz="4200" b="1" dirty="0" smtClean="0"/>
              <a:t> </a:t>
            </a:r>
            <a:r>
              <a:rPr lang="en-US" sz="4200" b="1" dirty="0" err="1"/>
              <a:t>Devir</a:t>
            </a:r>
            <a:r>
              <a:rPr lang="en-US" sz="4200" b="1" dirty="0"/>
              <a:t> </a:t>
            </a:r>
            <a:r>
              <a:rPr lang="en-US" sz="4200" b="1" dirty="0" err="1"/>
              <a:t>Hızı</a:t>
            </a:r>
            <a:endParaRPr lang="tr-TR" sz="4200" b="1" dirty="0"/>
          </a:p>
          <a:p>
            <a:r>
              <a:rPr lang="en-US" dirty="0" err="1"/>
              <a:t>Stok</a:t>
            </a:r>
            <a:r>
              <a:rPr lang="en-US" dirty="0"/>
              <a:t> </a:t>
            </a:r>
            <a:r>
              <a:rPr lang="en-US" dirty="0" err="1"/>
              <a:t>devir</a:t>
            </a:r>
            <a:r>
              <a:rPr lang="en-US" dirty="0"/>
              <a:t> </a:t>
            </a:r>
            <a:r>
              <a:rPr lang="en-US" dirty="0" err="1"/>
              <a:t>hızı</a:t>
            </a:r>
            <a:r>
              <a:rPr lang="en-US" dirty="0"/>
              <a:t> (</a:t>
            </a:r>
            <a:r>
              <a:rPr lang="en-US" dirty="0" err="1"/>
              <a:t>dönme</a:t>
            </a:r>
            <a:r>
              <a:rPr lang="en-US" dirty="0"/>
              <a:t> </a:t>
            </a:r>
            <a:r>
              <a:rPr lang="en-US" dirty="0" err="1"/>
              <a:t>çabukluğu</a:t>
            </a:r>
            <a:r>
              <a:rPr lang="en-US" dirty="0"/>
              <a:t>) </a:t>
            </a:r>
            <a:r>
              <a:rPr lang="en-US" dirty="0" err="1"/>
              <a:t>oranları</a:t>
            </a:r>
            <a:r>
              <a:rPr lang="en-US" dirty="0"/>
              <a:t>, </a:t>
            </a:r>
            <a:r>
              <a:rPr lang="en-US" dirty="0" err="1"/>
              <a:t>stokların</a:t>
            </a:r>
            <a:r>
              <a:rPr lang="en-US" dirty="0"/>
              <a:t> </a:t>
            </a:r>
            <a:r>
              <a:rPr lang="en-US" dirty="0" err="1"/>
              <a:t>ortalama</a:t>
            </a:r>
            <a:r>
              <a:rPr lang="en-US" dirty="0"/>
              <a:t> ne </a:t>
            </a:r>
            <a:r>
              <a:rPr lang="en-US" dirty="0" err="1"/>
              <a:t>kadarlık</a:t>
            </a:r>
            <a:r>
              <a:rPr lang="en-US" dirty="0"/>
              <a:t> </a:t>
            </a:r>
            <a:r>
              <a:rPr lang="en-US" dirty="0" err="1"/>
              <a:t>süre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, </a:t>
            </a:r>
            <a:r>
              <a:rPr lang="en-US" dirty="0" err="1"/>
              <a:t>satış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kullanma</a:t>
            </a:r>
            <a:r>
              <a:rPr lang="en-US" dirty="0"/>
              <a:t> </a:t>
            </a:r>
            <a:r>
              <a:rPr lang="en-US" dirty="0" err="1"/>
              <a:t>yoluyla</a:t>
            </a:r>
            <a:r>
              <a:rPr lang="en-US" dirty="0"/>
              <a:t> </a:t>
            </a:r>
            <a:r>
              <a:rPr lang="en-US" dirty="0" err="1"/>
              <a:t>tüketildiğini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başka</a:t>
            </a:r>
            <a:r>
              <a:rPr lang="en-US" dirty="0"/>
              <a:t> </a:t>
            </a:r>
            <a:r>
              <a:rPr lang="en-US" dirty="0" err="1"/>
              <a:t>ifade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ne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hızla</a:t>
            </a:r>
            <a:r>
              <a:rPr lang="en-US" dirty="0"/>
              <a:t> </a:t>
            </a:r>
            <a:r>
              <a:rPr lang="en-US" dirty="0" err="1"/>
              <a:t>paraya</a:t>
            </a:r>
            <a:r>
              <a:rPr lang="en-US" dirty="0"/>
              <a:t> </a:t>
            </a:r>
            <a:r>
              <a:rPr lang="en-US" dirty="0" err="1"/>
              <a:t>çevrilebileceğini</a:t>
            </a:r>
            <a:r>
              <a:rPr lang="en-US" dirty="0"/>
              <a:t> </a:t>
            </a:r>
            <a:r>
              <a:rPr lang="en-US" dirty="0" err="1"/>
              <a:t>gösterir</a:t>
            </a:r>
            <a:r>
              <a:rPr lang="en-US" dirty="0"/>
              <a:t>.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sisteminde</a:t>
            </a:r>
            <a:r>
              <a:rPr lang="en-US" dirty="0"/>
              <a:t> </a:t>
            </a:r>
            <a:r>
              <a:rPr lang="en-US" dirty="0" err="1"/>
              <a:t>üretilen</a:t>
            </a:r>
            <a:r>
              <a:rPr lang="en-US" dirty="0"/>
              <a:t> </a:t>
            </a:r>
            <a:r>
              <a:rPr lang="en-US" dirty="0" err="1"/>
              <a:t>ürüne</a:t>
            </a:r>
            <a:r>
              <a:rPr lang="en-US" dirty="0"/>
              <a:t> </a:t>
            </a:r>
            <a:r>
              <a:rPr lang="en-US" dirty="0" err="1"/>
              <a:t>dolaysız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dolaylı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katılan</a:t>
            </a:r>
            <a:r>
              <a:rPr lang="en-US" dirty="0"/>
              <a:t> </a:t>
            </a:r>
            <a:r>
              <a:rPr lang="en-US" dirty="0" err="1"/>
              <a:t>bütün</a:t>
            </a:r>
            <a:r>
              <a:rPr lang="en-US" dirty="0"/>
              <a:t> </a:t>
            </a:r>
            <a:r>
              <a:rPr lang="en-US" dirty="0" err="1"/>
              <a:t>fiziksel</a:t>
            </a:r>
            <a:r>
              <a:rPr lang="en-US" dirty="0"/>
              <a:t> </a:t>
            </a:r>
            <a:r>
              <a:rPr lang="en-US" dirty="0" err="1"/>
              <a:t>varlıklar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ürünün</a:t>
            </a:r>
            <a:r>
              <a:rPr lang="en-US" dirty="0"/>
              <a:t> </a:t>
            </a:r>
            <a:r>
              <a:rPr lang="en-US" dirty="0" err="1"/>
              <a:t>kendisi</a:t>
            </a:r>
            <a:r>
              <a:rPr lang="en-US" dirty="0"/>
              <a:t> </a:t>
            </a:r>
            <a:r>
              <a:rPr lang="en-US" dirty="0" err="1"/>
              <a:t>stok</a:t>
            </a:r>
            <a:r>
              <a:rPr lang="en-US" dirty="0"/>
              <a:t> </a:t>
            </a:r>
            <a:r>
              <a:rPr lang="en-US" dirty="0" err="1"/>
              <a:t>kavramı</a:t>
            </a:r>
            <a:r>
              <a:rPr lang="en-US" dirty="0"/>
              <a:t> </a:t>
            </a:r>
            <a:r>
              <a:rPr lang="en-US" dirty="0" err="1"/>
              <a:t>içindedir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 err="1"/>
              <a:t>Tedarik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yoluyla</a:t>
            </a:r>
            <a:r>
              <a:rPr lang="en-US" dirty="0"/>
              <a:t> </a:t>
            </a: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edilen</a:t>
            </a:r>
            <a:r>
              <a:rPr lang="en-US" dirty="0"/>
              <a:t>, </a:t>
            </a:r>
            <a:r>
              <a:rPr lang="en-US" dirty="0" err="1"/>
              <a:t>kullanılmadan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müşteriye</a:t>
            </a:r>
            <a:r>
              <a:rPr lang="en-US" dirty="0"/>
              <a:t> </a:t>
            </a:r>
            <a:r>
              <a:rPr lang="en-US" dirty="0" err="1"/>
              <a:t>arz</a:t>
            </a:r>
            <a:r>
              <a:rPr lang="en-US" dirty="0"/>
              <a:t> </a:t>
            </a:r>
            <a:r>
              <a:rPr lang="en-US" dirty="0" err="1"/>
              <a:t>edilmeden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belirli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süre</a:t>
            </a:r>
            <a:r>
              <a:rPr lang="en-US" dirty="0"/>
              <a:t> </a:t>
            </a:r>
            <a:r>
              <a:rPr lang="en-US" dirty="0" err="1"/>
              <a:t>bekletilen</a:t>
            </a:r>
            <a:r>
              <a:rPr lang="en-US" dirty="0"/>
              <a:t> mal </a:t>
            </a:r>
            <a:r>
              <a:rPr lang="en-US" dirty="0" err="1"/>
              <a:t>miktarına</a:t>
            </a:r>
            <a:r>
              <a:rPr lang="en-US" dirty="0"/>
              <a:t> </a:t>
            </a:r>
            <a:r>
              <a:rPr lang="en-US" dirty="0" err="1"/>
              <a:t>stok</a:t>
            </a:r>
            <a:r>
              <a:rPr lang="en-US" dirty="0"/>
              <a:t> </a:t>
            </a:r>
            <a:r>
              <a:rPr lang="en-US" dirty="0" err="1"/>
              <a:t>denilmektedir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LOJİSTİKTE TEMEL KONULAR, FAALİYETLER VE DIŞ KAYNAK KULLANIMI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2">
              <a:buNone/>
            </a:pPr>
            <a:r>
              <a:rPr lang="tr-TR" sz="3900" b="1" dirty="0" smtClean="0"/>
              <a:t>2.1.6 </a:t>
            </a:r>
            <a:r>
              <a:rPr lang="en-US" sz="3900" b="1" dirty="0" err="1" smtClean="0"/>
              <a:t>Araç</a:t>
            </a:r>
            <a:r>
              <a:rPr lang="en-US" sz="3900" b="1" dirty="0" smtClean="0"/>
              <a:t> </a:t>
            </a:r>
            <a:r>
              <a:rPr lang="en-US" sz="3900" b="1" dirty="0" err="1"/>
              <a:t>ve</a:t>
            </a:r>
            <a:r>
              <a:rPr lang="en-US" sz="3900" b="1" dirty="0"/>
              <a:t> </a:t>
            </a:r>
            <a:r>
              <a:rPr lang="en-US" sz="3900" b="1" dirty="0" err="1"/>
              <a:t>Ürün</a:t>
            </a:r>
            <a:r>
              <a:rPr lang="en-US" sz="3900" b="1" dirty="0"/>
              <a:t> </a:t>
            </a:r>
            <a:r>
              <a:rPr lang="en-US" sz="3900" b="1" dirty="0" err="1"/>
              <a:t>Sevkiyat</a:t>
            </a:r>
            <a:r>
              <a:rPr lang="en-US" sz="3900" b="1" dirty="0"/>
              <a:t> </a:t>
            </a:r>
            <a:r>
              <a:rPr lang="en-US" sz="3900" b="1" dirty="0" err="1"/>
              <a:t>Yönetimi</a:t>
            </a:r>
            <a:endParaRPr lang="tr-TR" sz="3900" b="1" dirty="0"/>
          </a:p>
          <a:p>
            <a:r>
              <a:rPr lang="en-US" dirty="0" err="1"/>
              <a:t>Ürünler</a:t>
            </a:r>
            <a:r>
              <a:rPr lang="en-US" dirty="0"/>
              <a:t> </a:t>
            </a:r>
            <a:r>
              <a:rPr lang="en-US" dirty="0" err="1"/>
              <a:t>müşteri</a:t>
            </a:r>
            <a:r>
              <a:rPr lang="en-US" dirty="0"/>
              <a:t> </a:t>
            </a:r>
            <a:r>
              <a:rPr lang="en-US" dirty="0" err="1"/>
              <a:t>özelliklerine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gruplandırdıktan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en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taşıma</a:t>
            </a:r>
            <a:r>
              <a:rPr lang="en-US" dirty="0"/>
              <a:t> </a:t>
            </a:r>
            <a:r>
              <a:rPr lang="en-US" dirty="0" err="1"/>
              <a:t>tür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araçları</a:t>
            </a:r>
            <a:r>
              <a:rPr lang="en-US" dirty="0"/>
              <a:t> </a:t>
            </a:r>
            <a:r>
              <a:rPr lang="en-US" dirty="0" err="1"/>
              <a:t>seçilir</a:t>
            </a:r>
            <a:r>
              <a:rPr lang="en-US" dirty="0"/>
              <a:t>. Forklift, </a:t>
            </a:r>
            <a:r>
              <a:rPr lang="en-US" dirty="0" err="1"/>
              <a:t>palet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ayarlı</a:t>
            </a:r>
            <a:r>
              <a:rPr lang="en-US" dirty="0"/>
              <a:t> </a:t>
            </a:r>
            <a:r>
              <a:rPr lang="en-US" dirty="0" err="1"/>
              <a:t>rampa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depolamada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araçlar</a:t>
            </a:r>
            <a:r>
              <a:rPr lang="en-US" dirty="0"/>
              <a:t> </a:t>
            </a:r>
            <a:r>
              <a:rPr lang="en-US" dirty="0" err="1"/>
              <a:t>yükleme</a:t>
            </a:r>
            <a:r>
              <a:rPr lang="en-US" dirty="0"/>
              <a:t> </a:t>
            </a:r>
            <a:r>
              <a:rPr lang="en-US" dirty="0" err="1"/>
              <a:t>süreçlerinde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temel</a:t>
            </a:r>
            <a:r>
              <a:rPr lang="en-US" dirty="0"/>
              <a:t> </a:t>
            </a:r>
            <a:r>
              <a:rPr lang="en-US" dirty="0" err="1"/>
              <a:t>araç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gereçlerdir</a:t>
            </a:r>
            <a:r>
              <a:rPr lang="en-US" dirty="0"/>
              <a:t>. </a:t>
            </a:r>
            <a:r>
              <a:rPr lang="en-US" dirty="0" err="1"/>
              <a:t>Yükleme</a:t>
            </a:r>
            <a:r>
              <a:rPr lang="en-US" dirty="0"/>
              <a:t> </a:t>
            </a:r>
            <a:r>
              <a:rPr lang="en-US" dirty="0" err="1"/>
              <a:t>yapıldıktan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sevkiyat</a:t>
            </a:r>
            <a:r>
              <a:rPr lang="en-US" dirty="0"/>
              <a:t> </a:t>
            </a:r>
            <a:r>
              <a:rPr lang="en-US" dirty="0" err="1"/>
              <a:t>işlemi</a:t>
            </a:r>
            <a:r>
              <a:rPr lang="en-US" dirty="0"/>
              <a:t> </a:t>
            </a:r>
            <a:r>
              <a:rPr lang="en-US" dirty="0" err="1"/>
              <a:t>gerçekleştirilir</a:t>
            </a:r>
            <a:r>
              <a:rPr lang="en-US" dirty="0"/>
              <a:t>. </a:t>
            </a:r>
            <a:r>
              <a:rPr lang="en-US" dirty="0" err="1"/>
              <a:t>Barkod</a:t>
            </a:r>
            <a:r>
              <a:rPr lang="en-US" dirty="0"/>
              <a:t> </a:t>
            </a:r>
            <a:r>
              <a:rPr lang="en-US" dirty="0" err="1"/>
              <a:t>etiketleri</a:t>
            </a:r>
            <a:r>
              <a:rPr lang="en-US" dirty="0"/>
              <a:t> el </a:t>
            </a:r>
            <a:r>
              <a:rPr lang="en-US" dirty="0" err="1"/>
              <a:t>terminallerindeki</a:t>
            </a:r>
            <a:r>
              <a:rPr lang="en-US" dirty="0"/>
              <a:t> </a:t>
            </a:r>
            <a:r>
              <a:rPr lang="en-US" dirty="0" err="1"/>
              <a:t>bilgiler</a:t>
            </a:r>
            <a:r>
              <a:rPr lang="en-US" dirty="0"/>
              <a:t> </a:t>
            </a:r>
            <a:r>
              <a:rPr lang="en-US" dirty="0" err="1"/>
              <a:t>bilgisayara</a:t>
            </a:r>
            <a:r>
              <a:rPr lang="en-US" dirty="0"/>
              <a:t> </a:t>
            </a:r>
            <a:r>
              <a:rPr lang="en-US" dirty="0" err="1"/>
              <a:t>yüklenir</a:t>
            </a:r>
            <a:r>
              <a:rPr lang="en-US" dirty="0"/>
              <a:t>. </a:t>
            </a:r>
            <a:r>
              <a:rPr lang="en-US" dirty="0" err="1"/>
              <a:t>Bilgisayardan</a:t>
            </a:r>
            <a:r>
              <a:rPr lang="en-US" dirty="0"/>
              <a:t> </a:t>
            </a:r>
            <a:r>
              <a:rPr lang="en-US" dirty="0" err="1"/>
              <a:t>günlük</a:t>
            </a:r>
            <a:r>
              <a:rPr lang="en-US" dirty="0"/>
              <a:t> </a:t>
            </a:r>
            <a:r>
              <a:rPr lang="en-US" dirty="0" err="1"/>
              <a:t>sevkiyat</a:t>
            </a:r>
            <a:r>
              <a:rPr lang="en-US" dirty="0"/>
              <a:t> </a:t>
            </a:r>
            <a:r>
              <a:rPr lang="en-US" dirty="0" err="1"/>
              <a:t>raporu</a:t>
            </a:r>
            <a:r>
              <a:rPr lang="en-US" dirty="0"/>
              <a:t> </a:t>
            </a:r>
            <a:r>
              <a:rPr lang="en-US" dirty="0" err="1"/>
              <a:t>alınarak</a:t>
            </a:r>
            <a:r>
              <a:rPr lang="en-US" dirty="0"/>
              <a:t> </a:t>
            </a:r>
            <a:r>
              <a:rPr lang="en-US" dirty="0" err="1"/>
              <a:t>eşyaların</a:t>
            </a:r>
            <a:r>
              <a:rPr lang="en-US" dirty="0"/>
              <a:t> </a:t>
            </a:r>
            <a:r>
              <a:rPr lang="en-US" dirty="0" err="1"/>
              <a:t>stoktan</a:t>
            </a:r>
            <a:r>
              <a:rPr lang="en-US" dirty="0"/>
              <a:t> </a:t>
            </a:r>
            <a:r>
              <a:rPr lang="en-US" dirty="0" err="1"/>
              <a:t>düşümü</a:t>
            </a:r>
            <a:r>
              <a:rPr lang="en-US" dirty="0"/>
              <a:t> </a:t>
            </a:r>
            <a:r>
              <a:rPr lang="en-US" dirty="0" err="1"/>
              <a:t>yapılır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LOJİSTİKTE TEMEL KONULAR, FAALİYETLER VE DIŞ KAYNAK KULLANIMI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tr-TR" sz="4200" b="1" dirty="0" smtClean="0"/>
              <a:t>2.2 </a:t>
            </a:r>
            <a:r>
              <a:rPr lang="en-US" sz="4200" b="1" dirty="0" err="1" smtClean="0"/>
              <a:t>Temel</a:t>
            </a:r>
            <a:r>
              <a:rPr lang="en-US" sz="4200" b="1" dirty="0" smtClean="0"/>
              <a:t> </a:t>
            </a:r>
            <a:r>
              <a:rPr lang="en-US" sz="4200" b="1" dirty="0" err="1"/>
              <a:t>Lojistik</a:t>
            </a:r>
            <a:r>
              <a:rPr lang="en-US" sz="4200" b="1" dirty="0"/>
              <a:t> </a:t>
            </a:r>
            <a:r>
              <a:rPr lang="en-US" sz="4200" b="1" dirty="0" err="1"/>
              <a:t>Faaliyetler</a:t>
            </a:r>
            <a:endParaRPr lang="tr-TR" sz="4200" b="1" dirty="0"/>
          </a:p>
          <a:p>
            <a:pPr lvl="2"/>
            <a:r>
              <a:rPr lang="tr-TR" sz="3300" b="1" dirty="0" smtClean="0"/>
              <a:t>2.2.1 </a:t>
            </a:r>
            <a:r>
              <a:rPr lang="en-US" sz="3300" b="1" dirty="0" err="1" smtClean="0"/>
              <a:t>Sipariş</a:t>
            </a:r>
            <a:r>
              <a:rPr lang="en-US" sz="3300" b="1" dirty="0" smtClean="0"/>
              <a:t> </a:t>
            </a:r>
            <a:r>
              <a:rPr lang="en-US" sz="3300" b="1" dirty="0" err="1"/>
              <a:t>İşleme</a:t>
            </a:r>
            <a:endParaRPr lang="tr-TR" sz="3300" b="1" dirty="0"/>
          </a:p>
          <a:p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iş</a:t>
            </a:r>
            <a:r>
              <a:rPr lang="en-US" dirty="0"/>
              <a:t> </a:t>
            </a:r>
            <a:r>
              <a:rPr lang="en-US" dirty="0" err="1"/>
              <a:t>süreçlerinin</a:t>
            </a:r>
            <a:r>
              <a:rPr lang="en-US" dirty="0"/>
              <a:t> </a:t>
            </a:r>
            <a:r>
              <a:rPr lang="en-US" dirty="0" err="1"/>
              <a:t>başarısında</a:t>
            </a:r>
            <a:r>
              <a:rPr lang="en-US" dirty="0"/>
              <a:t> </a:t>
            </a:r>
            <a:r>
              <a:rPr lang="en-US" dirty="0" err="1"/>
              <a:t>kilit</a:t>
            </a:r>
            <a:r>
              <a:rPr lang="en-US" dirty="0"/>
              <a:t> </a:t>
            </a:r>
            <a:r>
              <a:rPr lang="en-US" dirty="0" err="1"/>
              <a:t>nokta</a:t>
            </a:r>
            <a:r>
              <a:rPr lang="en-US" dirty="0"/>
              <a:t>, </a:t>
            </a:r>
            <a:r>
              <a:rPr lang="en-US" dirty="0" err="1"/>
              <a:t>müşteri</a:t>
            </a:r>
            <a:r>
              <a:rPr lang="en-US" dirty="0"/>
              <a:t> </a:t>
            </a:r>
            <a:r>
              <a:rPr lang="en-US" dirty="0" err="1"/>
              <a:t>siparişlerinin</a:t>
            </a:r>
            <a:r>
              <a:rPr lang="en-US" dirty="0"/>
              <a:t> </a:t>
            </a:r>
            <a:r>
              <a:rPr lang="en-US" dirty="0" err="1"/>
              <a:t>yerinde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zamanında</a:t>
            </a:r>
            <a:r>
              <a:rPr lang="en-US" dirty="0"/>
              <a:t>, </a:t>
            </a:r>
            <a:r>
              <a:rPr lang="en-US" dirty="0" err="1"/>
              <a:t>müşteriyi</a:t>
            </a:r>
            <a:r>
              <a:rPr lang="en-US" dirty="0"/>
              <a:t> </a:t>
            </a:r>
            <a:r>
              <a:rPr lang="en-US" dirty="0" err="1"/>
              <a:t>tatmin</a:t>
            </a:r>
            <a:r>
              <a:rPr lang="en-US" dirty="0"/>
              <a:t> </a:t>
            </a:r>
            <a:r>
              <a:rPr lang="en-US" dirty="0" err="1"/>
              <a:t>edecek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sonuçla</a:t>
            </a:r>
            <a:r>
              <a:rPr lang="en-US" dirty="0"/>
              <a:t> </a:t>
            </a:r>
            <a:r>
              <a:rPr lang="en-US" dirty="0" err="1"/>
              <a:t>teslim</a:t>
            </a:r>
            <a:r>
              <a:rPr lang="en-US" dirty="0"/>
              <a:t> </a:t>
            </a:r>
            <a:r>
              <a:rPr lang="en-US" dirty="0" err="1"/>
              <a:t>edilmesidir</a:t>
            </a:r>
            <a:r>
              <a:rPr lang="en-US" dirty="0"/>
              <a:t>. O </a:t>
            </a:r>
            <a:r>
              <a:rPr lang="en-US" dirty="0" err="1"/>
              <a:t>nedenle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sürecin</a:t>
            </a:r>
            <a:r>
              <a:rPr lang="en-US" dirty="0"/>
              <a:t> en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yöntemler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yönetilmesi</a:t>
            </a:r>
            <a:r>
              <a:rPr lang="en-US" dirty="0"/>
              <a:t> </a:t>
            </a:r>
            <a:r>
              <a:rPr lang="en-US" dirty="0" err="1"/>
              <a:t>önemlidir</a:t>
            </a:r>
            <a:r>
              <a:rPr lang="en-US" dirty="0"/>
              <a:t>. Bu </a:t>
            </a:r>
            <a:r>
              <a:rPr lang="en-US" dirty="0" err="1"/>
              <a:t>noktada</a:t>
            </a:r>
            <a:r>
              <a:rPr lang="en-US" dirty="0"/>
              <a:t>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yönetimi</a:t>
            </a:r>
            <a:r>
              <a:rPr lang="en-US" dirty="0"/>
              <a:t> </a:t>
            </a:r>
            <a:r>
              <a:rPr lang="en-US" dirty="0" err="1"/>
              <a:t>öncelikli</a:t>
            </a:r>
            <a:r>
              <a:rPr lang="en-US" dirty="0"/>
              <a:t> </a:t>
            </a:r>
            <a:r>
              <a:rPr lang="en-US" dirty="0" err="1"/>
              <a:t>değerlendirilmelidir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hizmetlerde</a:t>
            </a:r>
            <a:r>
              <a:rPr lang="en-US" dirty="0"/>
              <a:t> </a:t>
            </a:r>
            <a:r>
              <a:rPr lang="en-US" dirty="0" err="1"/>
              <a:t>bilginin</a:t>
            </a:r>
            <a:r>
              <a:rPr lang="en-US" dirty="0"/>
              <a:t>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yönetimi</a:t>
            </a:r>
            <a:r>
              <a:rPr lang="en-US" dirty="0"/>
              <a:t>;</a:t>
            </a:r>
            <a:endParaRPr lang="tr-TR" dirty="0"/>
          </a:p>
          <a:p>
            <a:pPr lvl="3"/>
            <a:r>
              <a:rPr lang="en-US" sz="2300" b="1" dirty="0" err="1"/>
              <a:t>Hizmetin</a:t>
            </a:r>
            <a:r>
              <a:rPr lang="en-US" sz="2300" b="1" dirty="0"/>
              <a:t> </a:t>
            </a:r>
            <a:r>
              <a:rPr lang="en-US" sz="2300" b="1" dirty="0" err="1"/>
              <a:t>üretilmesi</a:t>
            </a:r>
            <a:r>
              <a:rPr lang="en-US" sz="2300" b="1" dirty="0"/>
              <a:t> (</a:t>
            </a:r>
            <a:r>
              <a:rPr lang="en-US" sz="2300" b="1" dirty="0" err="1"/>
              <a:t>Siparişin</a:t>
            </a:r>
            <a:r>
              <a:rPr lang="en-US" sz="2300" b="1" dirty="0"/>
              <a:t> </a:t>
            </a:r>
            <a:r>
              <a:rPr lang="en-US" sz="2300" b="1" dirty="0" err="1"/>
              <a:t>alınması</a:t>
            </a:r>
            <a:r>
              <a:rPr lang="en-US" sz="2300" b="1" dirty="0"/>
              <a:t>, </a:t>
            </a:r>
            <a:r>
              <a:rPr lang="en-US" sz="2300" b="1" dirty="0" err="1"/>
              <a:t>yeterliliğinin</a:t>
            </a:r>
            <a:r>
              <a:rPr lang="en-US" sz="2300" b="1" dirty="0"/>
              <a:t> </a:t>
            </a:r>
            <a:r>
              <a:rPr lang="en-US" sz="2300" b="1" dirty="0" err="1"/>
              <a:t>sorgulanması</a:t>
            </a:r>
            <a:r>
              <a:rPr lang="en-US" sz="2300" b="1" dirty="0"/>
              <a:t>, </a:t>
            </a:r>
            <a:r>
              <a:rPr lang="en-US" sz="2300" b="1" dirty="0" err="1"/>
              <a:t>teslimatın</a:t>
            </a:r>
            <a:r>
              <a:rPr lang="en-US" sz="2300" b="1" dirty="0"/>
              <a:t> </a:t>
            </a:r>
            <a:r>
              <a:rPr lang="en-US" sz="2300" b="1" dirty="0" err="1"/>
              <a:t>programlanması</a:t>
            </a:r>
            <a:r>
              <a:rPr lang="en-US" sz="2300" b="1" dirty="0"/>
              <a:t> </a:t>
            </a:r>
            <a:r>
              <a:rPr lang="en-US" sz="2300" b="1" dirty="0" err="1"/>
              <a:t>ve</a:t>
            </a:r>
            <a:r>
              <a:rPr lang="en-US" sz="2300" b="1" dirty="0"/>
              <a:t> </a:t>
            </a:r>
            <a:r>
              <a:rPr lang="en-US" sz="2300" b="1" dirty="0" err="1"/>
              <a:t>faturalandırma</a:t>
            </a:r>
            <a:r>
              <a:rPr lang="en-US" sz="2300" b="1" dirty="0"/>
              <a:t> </a:t>
            </a:r>
            <a:r>
              <a:rPr lang="en-US" sz="2300" b="1" dirty="0" err="1"/>
              <a:t>işlemlerinde</a:t>
            </a:r>
            <a:r>
              <a:rPr lang="en-US" sz="2300" b="1" dirty="0"/>
              <a:t> </a:t>
            </a:r>
            <a:r>
              <a:rPr lang="en-US" sz="2300" b="1" dirty="0" err="1"/>
              <a:t>kolaylık</a:t>
            </a:r>
            <a:r>
              <a:rPr lang="en-US" sz="2300" b="1" dirty="0"/>
              <a:t> </a:t>
            </a:r>
            <a:r>
              <a:rPr lang="en-US" sz="2300" b="1" dirty="0" err="1"/>
              <a:t>sağlanması</a:t>
            </a:r>
            <a:r>
              <a:rPr lang="en-US" sz="2300" b="1" dirty="0"/>
              <a:t>)</a:t>
            </a:r>
            <a:endParaRPr lang="tr-TR" sz="2300" b="1" dirty="0"/>
          </a:p>
          <a:p>
            <a:pPr lvl="3"/>
            <a:r>
              <a:rPr lang="en-US" sz="2300" b="1" dirty="0" err="1"/>
              <a:t>Etkin</a:t>
            </a:r>
            <a:r>
              <a:rPr lang="en-US" sz="2300" b="1" dirty="0"/>
              <a:t> </a:t>
            </a:r>
            <a:r>
              <a:rPr lang="en-US" sz="2300" b="1" dirty="0" err="1"/>
              <a:t>tedarik</a:t>
            </a:r>
            <a:r>
              <a:rPr lang="en-US" sz="2300" b="1" dirty="0"/>
              <a:t> </a:t>
            </a:r>
            <a:r>
              <a:rPr lang="en-US" sz="2300" b="1" dirty="0" err="1"/>
              <a:t>zinciri</a:t>
            </a:r>
            <a:r>
              <a:rPr lang="en-US" sz="2300" b="1" dirty="0"/>
              <a:t> </a:t>
            </a:r>
            <a:r>
              <a:rPr lang="en-US" sz="2300" b="1" dirty="0" err="1"/>
              <a:t>yönetiminin</a:t>
            </a:r>
            <a:r>
              <a:rPr lang="en-US" sz="2300" b="1" dirty="0"/>
              <a:t> </a:t>
            </a:r>
            <a:r>
              <a:rPr lang="en-US" sz="2300" b="1" dirty="0" err="1"/>
              <a:t>sağlanması</a:t>
            </a:r>
            <a:endParaRPr lang="tr-TR" sz="2300" b="1" dirty="0"/>
          </a:p>
          <a:p>
            <a:pPr lvl="3"/>
            <a:r>
              <a:rPr lang="en-US" sz="2300" b="1" dirty="0" err="1"/>
              <a:t>Zaman</a:t>
            </a:r>
            <a:r>
              <a:rPr lang="en-US" sz="2300" b="1" dirty="0"/>
              <a:t>, </a:t>
            </a:r>
            <a:r>
              <a:rPr lang="en-US" sz="2300" b="1" dirty="0" err="1"/>
              <a:t>yer</a:t>
            </a:r>
            <a:r>
              <a:rPr lang="en-US" sz="2300" b="1" dirty="0"/>
              <a:t> </a:t>
            </a:r>
            <a:r>
              <a:rPr lang="en-US" sz="2300" b="1" dirty="0" err="1"/>
              <a:t>ve</a:t>
            </a:r>
            <a:r>
              <a:rPr lang="en-US" sz="2300" b="1" dirty="0"/>
              <a:t> </a:t>
            </a:r>
            <a:r>
              <a:rPr lang="en-US" sz="2300" b="1" dirty="0" err="1"/>
              <a:t>biçim</a:t>
            </a:r>
            <a:r>
              <a:rPr lang="en-US" sz="2300" b="1" dirty="0"/>
              <a:t> </a:t>
            </a:r>
            <a:r>
              <a:rPr lang="en-US" sz="2300" b="1" dirty="0" err="1"/>
              <a:t>esnekliğinin</a:t>
            </a:r>
            <a:r>
              <a:rPr lang="en-US" sz="2300" b="1" dirty="0"/>
              <a:t> </a:t>
            </a:r>
            <a:r>
              <a:rPr lang="en-US" sz="2300" b="1" dirty="0" err="1"/>
              <a:t>sağlanması</a:t>
            </a:r>
            <a:endParaRPr lang="tr-TR" sz="2300" b="1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LOJİSTİKTE TEMEL KONULAR, FAALİYETLER VE DIŞ KAYNAK KULLANIMI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2">
              <a:buNone/>
            </a:pPr>
            <a:r>
              <a:rPr lang="tr-TR" sz="3900" b="1" dirty="0" smtClean="0"/>
              <a:t>2.2.2 </a:t>
            </a:r>
            <a:r>
              <a:rPr lang="en-US" sz="3900" b="1" dirty="0" err="1" smtClean="0"/>
              <a:t>Talep</a:t>
            </a:r>
            <a:r>
              <a:rPr lang="en-US" sz="3900" b="1" dirty="0" smtClean="0"/>
              <a:t> </a:t>
            </a:r>
            <a:r>
              <a:rPr lang="en-US" sz="3900" b="1" dirty="0" err="1"/>
              <a:t>Planlaması</a:t>
            </a:r>
            <a:r>
              <a:rPr lang="en-US" sz="3900" b="1" dirty="0"/>
              <a:t> </a:t>
            </a:r>
            <a:r>
              <a:rPr lang="en-US" sz="3900" b="1" dirty="0" err="1"/>
              <a:t>ve</a:t>
            </a:r>
            <a:r>
              <a:rPr lang="en-US" sz="3900" b="1" dirty="0"/>
              <a:t> </a:t>
            </a:r>
            <a:r>
              <a:rPr lang="en-US" sz="3900" b="1" dirty="0" err="1"/>
              <a:t>Takibi</a:t>
            </a:r>
            <a:endParaRPr lang="tr-TR" sz="3900" b="1" dirty="0"/>
          </a:p>
          <a:p>
            <a:r>
              <a:rPr lang="en-US" dirty="0" err="1"/>
              <a:t>Talep</a:t>
            </a:r>
            <a:r>
              <a:rPr lang="en-US" dirty="0"/>
              <a:t> </a:t>
            </a:r>
            <a:r>
              <a:rPr lang="en-US" dirty="0" err="1"/>
              <a:t>yönetimi</a:t>
            </a:r>
            <a:r>
              <a:rPr lang="en-US" dirty="0"/>
              <a:t>; </a:t>
            </a:r>
            <a:r>
              <a:rPr lang="en-US" dirty="0" err="1"/>
              <a:t>bilgiye</a:t>
            </a:r>
            <a:r>
              <a:rPr lang="en-US" dirty="0"/>
              <a:t> </a:t>
            </a:r>
            <a:r>
              <a:rPr lang="en-US" dirty="0" err="1"/>
              <a:t>dayalı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talebin</a:t>
            </a:r>
            <a:r>
              <a:rPr lang="en-US" dirty="0"/>
              <a:t> </a:t>
            </a:r>
            <a:r>
              <a:rPr lang="en-US" dirty="0" err="1"/>
              <a:t>maksimum</a:t>
            </a:r>
            <a:r>
              <a:rPr lang="en-US" dirty="0"/>
              <a:t> </a:t>
            </a:r>
            <a:r>
              <a:rPr lang="en-US" dirty="0" err="1"/>
              <a:t>düzeyde</a:t>
            </a:r>
            <a:r>
              <a:rPr lang="en-US" dirty="0"/>
              <a:t> </a:t>
            </a:r>
            <a:r>
              <a:rPr lang="en-US" dirty="0" err="1"/>
              <a:t>karşılanmasını</a:t>
            </a:r>
            <a:r>
              <a:rPr lang="en-US" dirty="0"/>
              <a:t>, </a:t>
            </a:r>
            <a:r>
              <a:rPr lang="en-US" dirty="0" err="1"/>
              <a:t>buna</a:t>
            </a:r>
            <a:r>
              <a:rPr lang="en-US" dirty="0"/>
              <a:t> </a:t>
            </a:r>
            <a:r>
              <a:rPr lang="en-US" dirty="0" err="1"/>
              <a:t>karşın</a:t>
            </a:r>
            <a:r>
              <a:rPr lang="en-US" dirty="0"/>
              <a:t>, </a:t>
            </a:r>
            <a:r>
              <a:rPr lang="en-US" dirty="0" err="1"/>
              <a:t>gecikme</a:t>
            </a:r>
            <a:r>
              <a:rPr lang="en-US" dirty="0"/>
              <a:t> </a:t>
            </a:r>
            <a:r>
              <a:rPr lang="en-US" dirty="0" err="1"/>
              <a:t>süresinin</a:t>
            </a:r>
            <a:r>
              <a:rPr lang="en-US" dirty="0"/>
              <a:t>, </a:t>
            </a:r>
            <a:r>
              <a:rPr lang="en-US" dirty="0" err="1"/>
              <a:t>giderlerin</a:t>
            </a:r>
            <a:r>
              <a:rPr lang="en-US" dirty="0"/>
              <a:t>, </a:t>
            </a:r>
            <a:r>
              <a:rPr lang="en-US" dirty="0" err="1"/>
              <a:t>maliyet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envanterin</a:t>
            </a:r>
            <a:r>
              <a:rPr lang="en-US" dirty="0"/>
              <a:t> (</a:t>
            </a:r>
            <a:r>
              <a:rPr lang="en-US" dirty="0" err="1"/>
              <a:t>stokların</a:t>
            </a:r>
            <a:r>
              <a:rPr lang="en-US" dirty="0"/>
              <a:t>) </a:t>
            </a:r>
            <a:r>
              <a:rPr lang="en-US" dirty="0" err="1"/>
              <a:t>aşağılara</a:t>
            </a:r>
            <a:r>
              <a:rPr lang="en-US" dirty="0"/>
              <a:t> </a:t>
            </a:r>
            <a:r>
              <a:rPr lang="en-US" dirty="0" err="1"/>
              <a:t>çekilmesini</a:t>
            </a:r>
            <a:r>
              <a:rPr lang="en-US" dirty="0"/>
              <a:t> </a:t>
            </a:r>
            <a:r>
              <a:rPr lang="en-US" dirty="0" err="1"/>
              <a:t>amaçlamaktadır</a:t>
            </a:r>
            <a:r>
              <a:rPr lang="en-US" dirty="0"/>
              <a:t>. Bu </a:t>
            </a:r>
            <a:r>
              <a:rPr lang="en-US" dirty="0" err="1"/>
              <a:t>noktada</a:t>
            </a:r>
            <a:r>
              <a:rPr lang="en-US" dirty="0"/>
              <a:t> </a:t>
            </a:r>
            <a:r>
              <a:rPr lang="en-US" dirty="0" err="1"/>
              <a:t>zincir</a:t>
            </a:r>
            <a:r>
              <a:rPr lang="en-US" dirty="0"/>
              <a:t> </a:t>
            </a:r>
            <a:r>
              <a:rPr lang="en-US" dirty="0" err="1"/>
              <a:t>halkaları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yönetilen</a:t>
            </a:r>
            <a:r>
              <a:rPr lang="en-US" dirty="0"/>
              <a:t>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iletişimi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talebin</a:t>
            </a:r>
            <a:r>
              <a:rPr lang="en-US" dirty="0"/>
              <a:t> </a:t>
            </a:r>
            <a:r>
              <a:rPr lang="en-US" dirty="0" err="1"/>
              <a:t>tahmini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kolay</a:t>
            </a:r>
            <a:r>
              <a:rPr lang="en-US" dirty="0"/>
              <a:t> </a:t>
            </a:r>
            <a:r>
              <a:rPr lang="en-US" dirty="0" err="1"/>
              <a:t>yapılabilmektedir</a:t>
            </a:r>
            <a:r>
              <a:rPr lang="en-US" dirty="0"/>
              <a:t>. </a:t>
            </a:r>
            <a:r>
              <a:rPr lang="en-US" dirty="0" err="1"/>
              <a:t>Talebin</a:t>
            </a:r>
            <a:r>
              <a:rPr lang="en-US" dirty="0"/>
              <a:t>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tahmini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esnek</a:t>
            </a:r>
            <a:r>
              <a:rPr lang="en-US" dirty="0"/>
              <a:t>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yeteneği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talep</a:t>
            </a:r>
            <a:r>
              <a:rPr lang="en-US" dirty="0"/>
              <a:t> </a:t>
            </a:r>
            <a:r>
              <a:rPr lang="en-US" dirty="0" err="1"/>
              <a:t>yönetimi</a:t>
            </a:r>
            <a:r>
              <a:rPr lang="en-US" dirty="0"/>
              <a:t> </a:t>
            </a:r>
            <a:r>
              <a:rPr lang="en-US" dirty="0" err="1"/>
              <a:t>gerçekleşebilmektedir</a:t>
            </a:r>
            <a:endParaRPr lang="tr-TR" dirty="0"/>
          </a:p>
        </p:txBody>
      </p:sp>
    </p:spTree>
  </p:cSld>
  <p:clrMapOvr>
    <a:masterClrMapping/>
  </p:clrMapOvr>
  <p:transition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LOJİSTİKTE TEMEL KONULAR, FAALİYETLER VE DIŞ KAYNAK KULLANIMI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None/>
            </a:pPr>
            <a:r>
              <a:rPr lang="tr-TR" sz="3600" b="1" dirty="0" smtClean="0"/>
              <a:t>2.2.3 </a:t>
            </a:r>
            <a:r>
              <a:rPr lang="en-US" sz="3600" b="1" dirty="0" err="1" smtClean="0"/>
              <a:t>Taşıma</a:t>
            </a:r>
            <a:endParaRPr lang="tr-TR" sz="3600" b="1" dirty="0"/>
          </a:p>
          <a:p>
            <a:r>
              <a:rPr lang="en-US" dirty="0" err="1"/>
              <a:t>Taşıma</a:t>
            </a:r>
            <a:r>
              <a:rPr lang="en-US" dirty="0"/>
              <a:t>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anlamda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nesnenin</a:t>
            </a:r>
            <a:r>
              <a:rPr lang="en-US" dirty="0"/>
              <a:t> (</a:t>
            </a:r>
            <a:r>
              <a:rPr lang="en-US" dirty="0" err="1"/>
              <a:t>eşya</a:t>
            </a:r>
            <a:r>
              <a:rPr lang="en-US" dirty="0"/>
              <a:t>, </a:t>
            </a:r>
            <a:r>
              <a:rPr lang="en-US" dirty="0" err="1"/>
              <a:t>ürün</a:t>
            </a:r>
            <a:r>
              <a:rPr lang="en-US" dirty="0"/>
              <a:t>, </a:t>
            </a:r>
            <a:r>
              <a:rPr lang="en-US" dirty="0" err="1"/>
              <a:t>yük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mal)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yerden</a:t>
            </a:r>
            <a:r>
              <a:rPr lang="en-US" dirty="0"/>
              <a:t> </a:t>
            </a:r>
            <a:r>
              <a:rPr lang="en-US" dirty="0" err="1"/>
              <a:t>başka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yere</a:t>
            </a:r>
            <a:r>
              <a:rPr lang="en-US" dirty="0"/>
              <a:t> </a:t>
            </a:r>
            <a:r>
              <a:rPr lang="en-US" dirty="0" err="1"/>
              <a:t>nakli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belirtilebilir</a:t>
            </a:r>
            <a:r>
              <a:rPr lang="en-US" dirty="0"/>
              <a:t>. </a:t>
            </a:r>
            <a:r>
              <a:rPr lang="en-US" dirty="0" err="1"/>
              <a:t>Taşıma</a:t>
            </a:r>
            <a:r>
              <a:rPr lang="en-US" dirty="0"/>
              <a:t> </a:t>
            </a:r>
            <a:r>
              <a:rPr lang="en-US" dirty="0" err="1"/>
              <a:t>hareketinin</a:t>
            </a:r>
            <a:r>
              <a:rPr lang="en-US" dirty="0"/>
              <a:t> </a:t>
            </a:r>
            <a:r>
              <a:rPr lang="en-US" dirty="0" err="1"/>
              <a:t>başlangıcını</a:t>
            </a:r>
            <a:r>
              <a:rPr lang="en-US" dirty="0"/>
              <a:t>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bölgeleri</a:t>
            </a:r>
            <a:r>
              <a:rPr lang="en-US" dirty="0"/>
              <a:t>, </a:t>
            </a:r>
            <a:r>
              <a:rPr lang="en-US" dirty="0" err="1"/>
              <a:t>bitimini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tüketim</a:t>
            </a:r>
            <a:r>
              <a:rPr lang="en-US" dirty="0"/>
              <a:t> </a:t>
            </a:r>
            <a:r>
              <a:rPr lang="en-US" dirty="0" err="1"/>
              <a:t>bölgeleri</a:t>
            </a:r>
            <a:r>
              <a:rPr lang="en-US" dirty="0"/>
              <a:t> </a:t>
            </a:r>
            <a:r>
              <a:rPr lang="en-US" dirty="0" err="1"/>
              <a:t>oluşturmaktadır</a:t>
            </a:r>
            <a:r>
              <a:rPr lang="en-US" dirty="0"/>
              <a:t>.</a:t>
            </a:r>
            <a:endParaRPr lang="tr-TR" dirty="0"/>
          </a:p>
          <a:p>
            <a:pPr>
              <a:buNone/>
            </a:pPr>
            <a:endParaRPr lang="tr-TR" sz="4400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LOJİSTİKTE TEMEL KONULAR, FAALİYETLER VE DIŞ KAYNAK KULLANIMI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2">
              <a:buNone/>
            </a:pPr>
            <a:r>
              <a:rPr lang="tr-TR" sz="3900" b="1" dirty="0" smtClean="0"/>
              <a:t>2.2.4 </a:t>
            </a:r>
            <a:r>
              <a:rPr lang="en-US" sz="3900" b="1" dirty="0" err="1" smtClean="0"/>
              <a:t>Depolama</a:t>
            </a:r>
            <a:r>
              <a:rPr lang="en-US" sz="3900" b="1" dirty="0" smtClean="0"/>
              <a:t> </a:t>
            </a:r>
            <a:r>
              <a:rPr lang="en-US" sz="3900" b="1" dirty="0" err="1"/>
              <a:t>ve</a:t>
            </a:r>
            <a:r>
              <a:rPr lang="en-US" sz="3900" b="1" dirty="0"/>
              <a:t> </a:t>
            </a:r>
            <a:r>
              <a:rPr lang="en-US" sz="3900" b="1" dirty="0" err="1"/>
              <a:t>Antrepo</a:t>
            </a:r>
            <a:r>
              <a:rPr lang="en-US" sz="3900" b="1" dirty="0"/>
              <a:t> </a:t>
            </a:r>
            <a:r>
              <a:rPr lang="en-US" sz="3900" b="1" dirty="0" err="1"/>
              <a:t>İşlemleri</a:t>
            </a:r>
            <a:endParaRPr lang="tr-TR" sz="3900" b="1" dirty="0"/>
          </a:p>
          <a:p>
            <a:r>
              <a:rPr lang="en-US" dirty="0" err="1"/>
              <a:t>Tedarik</a:t>
            </a:r>
            <a:r>
              <a:rPr lang="en-US" dirty="0"/>
              <a:t> </a:t>
            </a:r>
            <a:r>
              <a:rPr lang="en-US" dirty="0" err="1"/>
              <a:t>zincirinin</a:t>
            </a:r>
            <a:r>
              <a:rPr lang="en-US" dirty="0"/>
              <a:t> en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halkalarından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fiziksel</a:t>
            </a:r>
            <a:r>
              <a:rPr lang="en-US" dirty="0"/>
              <a:t> </a:t>
            </a:r>
            <a:r>
              <a:rPr lang="en-US" dirty="0" err="1"/>
              <a:t>dağıtımın</a:t>
            </a:r>
            <a:r>
              <a:rPr lang="en-US" dirty="0"/>
              <a:t> </a:t>
            </a:r>
            <a:r>
              <a:rPr lang="en-US" dirty="0" err="1"/>
              <a:t>gerçekleşmesinde</a:t>
            </a:r>
            <a:r>
              <a:rPr lang="en-US" dirty="0"/>
              <a:t> de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noktalardan</a:t>
            </a:r>
            <a:r>
              <a:rPr lang="en-US" dirty="0"/>
              <a:t> </a:t>
            </a:r>
            <a:r>
              <a:rPr lang="en-US" dirty="0" err="1"/>
              <a:t>biridir</a:t>
            </a:r>
            <a:r>
              <a:rPr lang="en-US" dirty="0"/>
              <a:t>. </a:t>
            </a:r>
            <a:r>
              <a:rPr lang="en-US" dirty="0" err="1"/>
              <a:t>Depolar</a:t>
            </a:r>
            <a:r>
              <a:rPr lang="en-US" dirty="0"/>
              <a:t>; ham </a:t>
            </a:r>
            <a:r>
              <a:rPr lang="en-US" dirty="0" err="1"/>
              <a:t>madde</a:t>
            </a:r>
            <a:r>
              <a:rPr lang="en-US" dirty="0"/>
              <a:t>, </a:t>
            </a:r>
            <a:r>
              <a:rPr lang="en-US" dirty="0" err="1"/>
              <a:t>yarı</a:t>
            </a:r>
            <a:r>
              <a:rPr lang="en-US" dirty="0"/>
              <a:t> </a:t>
            </a:r>
            <a:r>
              <a:rPr lang="en-US" dirty="0" err="1"/>
              <a:t>tamamlanmış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tamamlanmış</a:t>
            </a:r>
            <a:r>
              <a:rPr lang="en-US" dirty="0"/>
              <a:t> </a:t>
            </a:r>
            <a:r>
              <a:rPr lang="en-US" dirty="0" err="1"/>
              <a:t>mamullerin</a:t>
            </a:r>
            <a:r>
              <a:rPr lang="en-US" dirty="0"/>
              <a:t> </a:t>
            </a:r>
            <a:r>
              <a:rPr lang="en-US" dirty="0" err="1"/>
              <a:t>bekletildiği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bulundurulduğu</a:t>
            </a:r>
            <a:r>
              <a:rPr lang="en-US" dirty="0"/>
              <a:t> </a:t>
            </a:r>
            <a:r>
              <a:rPr lang="en-US" dirty="0" err="1"/>
              <a:t>yerlerdir</a:t>
            </a:r>
            <a:r>
              <a:rPr lang="en-US" dirty="0"/>
              <a:t>. </a:t>
            </a:r>
            <a:r>
              <a:rPr lang="en-US" dirty="0" err="1"/>
              <a:t>Depolama</a:t>
            </a:r>
            <a:r>
              <a:rPr lang="en-US" dirty="0"/>
              <a:t> </a:t>
            </a:r>
            <a:r>
              <a:rPr lang="en-US" dirty="0" err="1"/>
              <a:t>işlevinin</a:t>
            </a:r>
            <a:r>
              <a:rPr lang="en-US" dirty="0"/>
              <a:t> </a:t>
            </a:r>
            <a:r>
              <a:rPr lang="en-US" dirty="0" err="1"/>
              <a:t>temel</a:t>
            </a:r>
            <a:r>
              <a:rPr lang="en-US" dirty="0"/>
              <a:t> </a:t>
            </a:r>
            <a:r>
              <a:rPr lang="en-US" dirty="0" err="1"/>
              <a:t>amacı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taraftan</a:t>
            </a:r>
            <a:r>
              <a:rPr lang="en-US" dirty="0"/>
              <a:t>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girdi</a:t>
            </a:r>
            <a:r>
              <a:rPr lang="en-US" dirty="0"/>
              <a:t> </a:t>
            </a:r>
            <a:r>
              <a:rPr lang="en-US" dirty="0" err="1"/>
              <a:t>kaynaklarının</a:t>
            </a:r>
            <a:r>
              <a:rPr lang="en-US" dirty="0"/>
              <a:t>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sahalarına</a:t>
            </a:r>
            <a:r>
              <a:rPr lang="en-US" dirty="0"/>
              <a:t>,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yandan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miktarlarda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müşteri</a:t>
            </a:r>
            <a:r>
              <a:rPr lang="en-US" dirty="0"/>
              <a:t> </a:t>
            </a:r>
            <a:r>
              <a:rPr lang="en-US" dirty="0" err="1"/>
              <a:t>siparişlerine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düzenlenmiş</a:t>
            </a:r>
            <a:r>
              <a:rPr lang="en-US" dirty="0"/>
              <a:t> </a:t>
            </a:r>
            <a:r>
              <a:rPr lang="en-US" dirty="0" err="1"/>
              <a:t>nihai</a:t>
            </a:r>
            <a:r>
              <a:rPr lang="en-US" dirty="0"/>
              <a:t> </a:t>
            </a:r>
            <a:r>
              <a:rPr lang="en-US" dirty="0" err="1"/>
              <a:t>ürünlerin</a:t>
            </a:r>
            <a:r>
              <a:rPr lang="en-US" dirty="0"/>
              <a:t> </a:t>
            </a:r>
            <a:r>
              <a:rPr lang="en-US" dirty="0" err="1"/>
              <a:t>pazara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hareketine</a:t>
            </a:r>
            <a:r>
              <a:rPr lang="en-US" dirty="0"/>
              <a:t> </a:t>
            </a:r>
            <a:r>
              <a:rPr lang="en-US" dirty="0" err="1"/>
              <a:t>kolaylık</a:t>
            </a:r>
            <a:r>
              <a:rPr lang="en-US" dirty="0"/>
              <a:t> </a:t>
            </a:r>
            <a:r>
              <a:rPr lang="en-US" dirty="0" err="1"/>
              <a:t>sağlamaktır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tr-TR" sz="4400" b="1" dirty="0" smtClean="0"/>
              <a:t>1.2 </a:t>
            </a:r>
            <a:r>
              <a:rPr lang="en-US" sz="4400" b="1" dirty="0" err="1" smtClean="0"/>
              <a:t>Lojistiğin</a:t>
            </a:r>
            <a:r>
              <a:rPr lang="en-US" sz="4400" b="1" dirty="0" smtClean="0"/>
              <a:t> </a:t>
            </a:r>
            <a:r>
              <a:rPr lang="en-US" sz="4400" b="1" dirty="0" err="1"/>
              <a:t>Prensipleri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b="1" dirty="0" err="1"/>
              <a:t>Standartlık</a:t>
            </a:r>
            <a:r>
              <a:rPr lang="en-US" b="1" dirty="0"/>
              <a:t>: </a:t>
            </a:r>
            <a:r>
              <a:rPr lang="en-US" dirty="0" err="1"/>
              <a:t>Desteklenen</a:t>
            </a:r>
            <a:r>
              <a:rPr lang="en-US" dirty="0"/>
              <a:t> </a:t>
            </a:r>
            <a:r>
              <a:rPr lang="en-US" dirty="0" err="1"/>
              <a:t>sistemlerde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hizmetlerin</a:t>
            </a:r>
            <a:r>
              <a:rPr lang="en-US" dirty="0"/>
              <a:t> </a:t>
            </a:r>
            <a:r>
              <a:rPr lang="en-US" dirty="0" err="1"/>
              <a:t>standart</a:t>
            </a:r>
            <a:r>
              <a:rPr lang="en-US" dirty="0"/>
              <a:t> </a:t>
            </a:r>
            <a:r>
              <a:rPr lang="en-US" dirty="0" err="1"/>
              <a:t>olması</a:t>
            </a:r>
            <a:r>
              <a:rPr lang="en-US" dirty="0"/>
              <a:t> </a:t>
            </a:r>
            <a:r>
              <a:rPr lang="en-US" dirty="0" err="1"/>
              <a:t>önemlidir</a:t>
            </a:r>
            <a:r>
              <a:rPr lang="en-US" dirty="0"/>
              <a:t>. </a:t>
            </a:r>
            <a:r>
              <a:rPr lang="en-US" dirty="0" err="1"/>
              <a:t>Malzemede</a:t>
            </a:r>
            <a:r>
              <a:rPr lang="en-US" dirty="0"/>
              <a:t>, </a:t>
            </a:r>
            <a:r>
              <a:rPr lang="en-US" dirty="0" err="1"/>
              <a:t>hizmetlerde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usullerde</a:t>
            </a:r>
            <a:r>
              <a:rPr lang="en-US" dirty="0"/>
              <a:t> </a:t>
            </a:r>
            <a:r>
              <a:rPr lang="en-US" dirty="0" err="1"/>
              <a:t>standartlık</a:t>
            </a:r>
            <a:r>
              <a:rPr lang="en-US" dirty="0"/>
              <a:t> </a:t>
            </a:r>
            <a:r>
              <a:rPr lang="en-US" dirty="0" err="1"/>
              <a:t>sağlanmalıdır</a:t>
            </a:r>
            <a:r>
              <a:rPr lang="en-US" dirty="0"/>
              <a:t>. </a:t>
            </a:r>
            <a:r>
              <a:rPr lang="en-US" dirty="0" err="1"/>
              <a:t>Lojistikle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uygulamalarda</a:t>
            </a:r>
            <a:r>
              <a:rPr lang="en-US" dirty="0"/>
              <a:t> </a:t>
            </a:r>
            <a:r>
              <a:rPr lang="en-US" dirty="0" err="1"/>
              <a:t>uluslararası</a:t>
            </a:r>
            <a:r>
              <a:rPr lang="en-US" dirty="0"/>
              <a:t> </a:t>
            </a:r>
            <a:r>
              <a:rPr lang="en-US" dirty="0" err="1"/>
              <a:t>standartların</a:t>
            </a:r>
            <a:r>
              <a:rPr lang="en-US" dirty="0"/>
              <a:t> </a:t>
            </a:r>
            <a:r>
              <a:rPr lang="en-US" dirty="0" err="1"/>
              <a:t>kullanılması</a:t>
            </a:r>
            <a:r>
              <a:rPr lang="en-US" dirty="0"/>
              <a:t> </a:t>
            </a:r>
            <a:r>
              <a:rPr lang="en-US" dirty="0" err="1"/>
              <a:t>önemlidir</a:t>
            </a:r>
            <a:r>
              <a:rPr lang="en-US" dirty="0"/>
              <a:t>. </a:t>
            </a:r>
            <a:r>
              <a:rPr lang="en-US" dirty="0" err="1"/>
              <a:t>Demir</a:t>
            </a:r>
            <a:r>
              <a:rPr lang="en-US" dirty="0"/>
              <a:t> </a:t>
            </a:r>
            <a:r>
              <a:rPr lang="en-US" dirty="0" err="1"/>
              <a:t>yolları</a:t>
            </a:r>
            <a:r>
              <a:rPr lang="en-US" dirty="0"/>
              <a:t>, </a:t>
            </a:r>
            <a:r>
              <a:rPr lang="en-US" dirty="0" err="1"/>
              <a:t>konteynerler</a:t>
            </a:r>
            <a:r>
              <a:rPr lang="en-US" dirty="0"/>
              <a:t>, </a:t>
            </a:r>
            <a:r>
              <a:rPr lang="en-US" dirty="0" err="1"/>
              <a:t>elleçleme</a:t>
            </a:r>
            <a:r>
              <a:rPr lang="en-US" dirty="0"/>
              <a:t> </a:t>
            </a:r>
            <a:r>
              <a:rPr lang="en-US" dirty="0" err="1"/>
              <a:t>ekipmanı</a:t>
            </a:r>
            <a:r>
              <a:rPr lang="en-US" dirty="0"/>
              <a:t>, </a:t>
            </a:r>
            <a:r>
              <a:rPr lang="en-US" dirty="0" err="1"/>
              <a:t>bilişim</a:t>
            </a:r>
            <a:r>
              <a:rPr lang="en-US" dirty="0"/>
              <a:t> </a:t>
            </a:r>
            <a:r>
              <a:rPr lang="en-US" dirty="0" err="1"/>
              <a:t>teknolojisi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temel</a:t>
            </a:r>
            <a:r>
              <a:rPr lang="en-US" dirty="0"/>
              <a:t> </a:t>
            </a:r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unsurların</a:t>
            </a:r>
            <a:r>
              <a:rPr lang="en-US" dirty="0"/>
              <a:t> </a:t>
            </a:r>
            <a:r>
              <a:rPr lang="en-US" dirty="0" err="1"/>
              <a:t>standart</a:t>
            </a:r>
            <a:r>
              <a:rPr lang="en-US" dirty="0"/>
              <a:t> </a:t>
            </a:r>
            <a:r>
              <a:rPr lang="en-US" dirty="0" err="1"/>
              <a:t>olması</a:t>
            </a:r>
            <a:r>
              <a:rPr lang="en-US" dirty="0"/>
              <a:t> </a:t>
            </a:r>
            <a:r>
              <a:rPr lang="en-US" dirty="0" err="1"/>
              <a:t>küreselleşme</a:t>
            </a:r>
            <a:r>
              <a:rPr lang="en-US" dirty="0"/>
              <a:t> </a:t>
            </a:r>
            <a:r>
              <a:rPr lang="en-US" dirty="0" err="1"/>
              <a:t>sürecindeki</a:t>
            </a:r>
            <a:r>
              <a:rPr lang="en-US" dirty="0"/>
              <a:t> </a:t>
            </a:r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aktörler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önem</a:t>
            </a:r>
            <a:r>
              <a:rPr lang="en-US" dirty="0"/>
              <a:t> </a:t>
            </a:r>
            <a:r>
              <a:rPr lang="en-US" dirty="0" err="1"/>
              <a:t>taşımaktadır</a:t>
            </a:r>
            <a:r>
              <a:rPr lang="en-US" dirty="0"/>
              <a:t>. </a:t>
            </a:r>
            <a:r>
              <a:rPr lang="en-US" dirty="0" err="1"/>
              <a:t>Standartlık</a:t>
            </a:r>
            <a:r>
              <a:rPr lang="en-US" dirty="0"/>
              <a:t> </a:t>
            </a:r>
            <a:r>
              <a:rPr lang="en-US" dirty="0" err="1"/>
              <a:t>konusunda</a:t>
            </a:r>
            <a:r>
              <a:rPr lang="en-US" dirty="0"/>
              <a:t> </a:t>
            </a:r>
            <a:r>
              <a:rPr lang="en-US" dirty="0" err="1"/>
              <a:t>müşterek</a:t>
            </a:r>
            <a:r>
              <a:rPr lang="en-US" dirty="0"/>
              <a:t> </a:t>
            </a:r>
            <a:r>
              <a:rPr lang="en-US" dirty="0" err="1"/>
              <a:t>çalışabilme</a:t>
            </a:r>
            <a:r>
              <a:rPr lang="en-US" dirty="0"/>
              <a:t>, </a:t>
            </a:r>
            <a:r>
              <a:rPr lang="en-US" dirty="0" err="1"/>
              <a:t>kullanılabilme</a:t>
            </a:r>
            <a:r>
              <a:rPr lang="en-US" dirty="0"/>
              <a:t>, </a:t>
            </a:r>
            <a:r>
              <a:rPr lang="en-US" dirty="0" err="1"/>
              <a:t>yönetilebilme</a:t>
            </a:r>
            <a:r>
              <a:rPr lang="en-US" dirty="0"/>
              <a:t> </a:t>
            </a:r>
            <a:r>
              <a:rPr lang="en-US" dirty="0" err="1"/>
              <a:t>asgari</a:t>
            </a:r>
            <a:r>
              <a:rPr lang="en-US" dirty="0"/>
              <a:t> </a:t>
            </a:r>
            <a:r>
              <a:rPr lang="en-US" dirty="0" err="1"/>
              <a:t>hedefler</a:t>
            </a:r>
            <a:r>
              <a:rPr lang="en-US" dirty="0"/>
              <a:t> </a:t>
            </a:r>
            <a:r>
              <a:rPr lang="en-US" dirty="0" err="1"/>
              <a:t>olmalıdır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LOJİSTİKTE TEMEL KONULAR, FAALİYETLER VE DIŞ KAYNAK KULLANIMI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None/>
            </a:pPr>
            <a:r>
              <a:rPr lang="tr-TR" sz="3600" b="1" dirty="0" smtClean="0"/>
              <a:t>2.2.5 </a:t>
            </a:r>
            <a:r>
              <a:rPr lang="en-US" sz="3600" b="1" dirty="0" err="1" smtClean="0"/>
              <a:t>Elleçleme</a:t>
            </a:r>
            <a:endParaRPr lang="tr-TR" sz="3600" b="1" dirty="0"/>
          </a:p>
          <a:p>
            <a:r>
              <a:rPr lang="en-US" dirty="0" err="1"/>
              <a:t>Geçici</a:t>
            </a:r>
            <a:r>
              <a:rPr lang="en-US" dirty="0"/>
              <a:t> </a:t>
            </a:r>
            <a:r>
              <a:rPr lang="en-US" dirty="0" err="1"/>
              <a:t>depolanan</a:t>
            </a:r>
            <a:r>
              <a:rPr lang="en-US" dirty="0"/>
              <a:t> </a:t>
            </a:r>
            <a:r>
              <a:rPr lang="en-US" dirty="0" err="1"/>
              <a:t>eşyanın</a:t>
            </a:r>
            <a:r>
              <a:rPr lang="en-US" dirty="0"/>
              <a:t> </a:t>
            </a:r>
            <a:r>
              <a:rPr lang="en-US" dirty="0" err="1"/>
              <a:t>görünüş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özelliklerinin</a:t>
            </a:r>
            <a:r>
              <a:rPr lang="en-US" dirty="0"/>
              <a:t> </a:t>
            </a:r>
            <a:r>
              <a:rPr lang="en-US" dirty="0" err="1"/>
              <a:t>değiştirilmemesi</a:t>
            </a:r>
            <a:r>
              <a:rPr lang="en-US" dirty="0"/>
              <a:t> </a:t>
            </a:r>
            <a:r>
              <a:rPr lang="en-US" dirty="0" err="1"/>
              <a:t>koşuluyla</a:t>
            </a:r>
            <a:r>
              <a:rPr lang="en-US" dirty="0"/>
              <a:t>,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durumda</a:t>
            </a:r>
            <a:r>
              <a:rPr lang="en-US" dirty="0"/>
              <a:t> </a:t>
            </a:r>
            <a:r>
              <a:rPr lang="en-US" dirty="0" err="1"/>
              <a:t>muhafazalarını</a:t>
            </a:r>
            <a:r>
              <a:rPr lang="en-US" dirty="0"/>
              <a:t> </a:t>
            </a:r>
            <a:r>
              <a:rPr lang="en-US" dirty="0" err="1"/>
              <a:t>sağlamak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 </a:t>
            </a:r>
            <a:r>
              <a:rPr lang="en-US" dirty="0" err="1"/>
              <a:t>gümrük</a:t>
            </a:r>
            <a:r>
              <a:rPr lang="en-US" dirty="0"/>
              <a:t> </a:t>
            </a:r>
            <a:r>
              <a:rPr lang="en-US" dirty="0" err="1"/>
              <a:t>idaresinin</a:t>
            </a:r>
            <a:r>
              <a:rPr lang="en-US" dirty="0"/>
              <a:t> </a:t>
            </a:r>
            <a:r>
              <a:rPr lang="en-US" dirty="0" err="1"/>
              <a:t>izni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denetlemesi</a:t>
            </a:r>
            <a:r>
              <a:rPr lang="en-US" dirty="0"/>
              <a:t> </a:t>
            </a:r>
            <a:r>
              <a:rPr lang="en-US" dirty="0" err="1"/>
              <a:t>altında</a:t>
            </a:r>
            <a:r>
              <a:rPr lang="en-US" dirty="0"/>
              <a:t> </a:t>
            </a:r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işlemlere</a:t>
            </a:r>
            <a:r>
              <a:rPr lang="en-US" dirty="0"/>
              <a:t> </a:t>
            </a:r>
            <a:r>
              <a:rPr lang="en-US" dirty="0" err="1"/>
              <a:t>tabi</a:t>
            </a:r>
            <a:r>
              <a:rPr lang="en-US" dirty="0"/>
              <a:t> </a:t>
            </a:r>
            <a:r>
              <a:rPr lang="en-US" dirty="0" err="1"/>
              <a:t>tutulabilir</a:t>
            </a:r>
            <a:r>
              <a:rPr lang="en-US" dirty="0"/>
              <a:t>. Bu </a:t>
            </a:r>
            <a:r>
              <a:rPr lang="en-US" dirty="0" err="1"/>
              <a:t>işlemlere</a:t>
            </a:r>
            <a:r>
              <a:rPr lang="en-US" dirty="0"/>
              <a:t> “</a:t>
            </a:r>
            <a:r>
              <a:rPr lang="en-US" dirty="0" err="1"/>
              <a:t>elleçleme</a:t>
            </a:r>
            <a:r>
              <a:rPr lang="en-US" dirty="0"/>
              <a:t>” </a:t>
            </a:r>
            <a:r>
              <a:rPr lang="en-US" dirty="0" err="1"/>
              <a:t>adı</a:t>
            </a:r>
            <a:r>
              <a:rPr lang="en-US" dirty="0"/>
              <a:t> </a:t>
            </a:r>
            <a:r>
              <a:rPr lang="en-US" dirty="0" err="1"/>
              <a:t>verilir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aşağıdaki</a:t>
            </a:r>
            <a:r>
              <a:rPr lang="en-US" dirty="0"/>
              <a:t> </a:t>
            </a:r>
            <a:r>
              <a:rPr lang="en-US" dirty="0" err="1"/>
              <a:t>türden</a:t>
            </a:r>
            <a:r>
              <a:rPr lang="en-US" dirty="0"/>
              <a:t> </a:t>
            </a:r>
            <a:r>
              <a:rPr lang="en-US" dirty="0" err="1"/>
              <a:t>işlemleri</a:t>
            </a:r>
            <a:r>
              <a:rPr lang="en-US" dirty="0"/>
              <a:t> </a:t>
            </a:r>
            <a:r>
              <a:rPr lang="en-US" dirty="0" err="1"/>
              <a:t>kapsamaktadır</a:t>
            </a:r>
            <a:r>
              <a:rPr lang="en-US" dirty="0"/>
              <a:t>: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LOJİSTİKTE TEMEL KONULAR, FAALİYETLER VE DIŞ KAYNAK KULLANIMI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b="1" dirty="0" smtClean="0"/>
              <a:t> 2.2.6 </a:t>
            </a:r>
            <a:r>
              <a:rPr lang="en-US" b="1" dirty="0" err="1" smtClean="0"/>
              <a:t>Ambalajlama</a:t>
            </a:r>
            <a:endParaRPr lang="tr-TR" b="1" dirty="0"/>
          </a:p>
          <a:p>
            <a:r>
              <a:rPr lang="en-US" dirty="0" err="1"/>
              <a:t>Ürünlerin</a:t>
            </a:r>
            <a:r>
              <a:rPr lang="en-US" dirty="0"/>
              <a:t> </a:t>
            </a:r>
            <a:r>
              <a:rPr lang="en-US" dirty="0" err="1"/>
              <a:t>üreticiden</a:t>
            </a:r>
            <a:r>
              <a:rPr lang="en-US" dirty="0"/>
              <a:t> </a:t>
            </a:r>
            <a:r>
              <a:rPr lang="en-US" dirty="0" err="1"/>
              <a:t>tüketiciye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uzanan</a:t>
            </a:r>
            <a:r>
              <a:rPr lang="en-US" dirty="0"/>
              <a:t> </a:t>
            </a:r>
            <a:r>
              <a:rPr lang="en-US" dirty="0" err="1"/>
              <a:t>dağıtım</a:t>
            </a:r>
            <a:r>
              <a:rPr lang="en-US" dirty="0"/>
              <a:t> </a:t>
            </a:r>
            <a:r>
              <a:rPr lang="en-US" dirty="0" err="1"/>
              <a:t>zincirinde</a:t>
            </a:r>
            <a:r>
              <a:rPr lang="en-US" dirty="0"/>
              <a:t> </a:t>
            </a:r>
            <a:r>
              <a:rPr lang="en-US" dirty="0" err="1"/>
              <a:t>güvenli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hasarsız</a:t>
            </a:r>
            <a:r>
              <a:rPr lang="en-US" dirty="0"/>
              <a:t> </a:t>
            </a:r>
            <a:r>
              <a:rPr lang="en-US" dirty="0" err="1"/>
              <a:t>ulaşımının</a:t>
            </a:r>
            <a:r>
              <a:rPr lang="en-US" dirty="0"/>
              <a:t> </a:t>
            </a:r>
            <a:r>
              <a:rPr lang="en-US" dirty="0" err="1"/>
              <a:t>sağlanabilmesi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koruyucu</a:t>
            </a:r>
            <a:r>
              <a:rPr lang="en-US" dirty="0"/>
              <a:t> </a:t>
            </a:r>
            <a:r>
              <a:rPr lang="en-US" dirty="0" err="1"/>
              <a:t>araçların</a:t>
            </a:r>
            <a:r>
              <a:rPr lang="en-US" dirty="0"/>
              <a:t> </a:t>
            </a:r>
            <a:r>
              <a:rPr lang="en-US" dirty="0" err="1"/>
              <a:t>tümüdür</a:t>
            </a:r>
            <a:r>
              <a:rPr lang="en-US" dirty="0"/>
              <a:t>. </a:t>
            </a:r>
            <a:r>
              <a:rPr lang="en-US" dirty="0" err="1"/>
              <a:t>Ambalaj</a:t>
            </a:r>
            <a:r>
              <a:rPr lang="en-US" dirty="0"/>
              <a:t>, </a:t>
            </a:r>
            <a:r>
              <a:rPr lang="en-US" dirty="0" err="1"/>
              <a:t>ürünün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yaşam</a:t>
            </a:r>
            <a:r>
              <a:rPr lang="en-US" dirty="0"/>
              <a:t> </a:t>
            </a:r>
            <a:r>
              <a:rPr lang="en-US" dirty="0" err="1"/>
              <a:t>süresince</a:t>
            </a:r>
            <a:r>
              <a:rPr lang="en-US" dirty="0"/>
              <a:t> </a:t>
            </a:r>
            <a:r>
              <a:rPr lang="en-US" dirty="0" err="1"/>
              <a:t>ekonomik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çevreye</a:t>
            </a:r>
            <a:r>
              <a:rPr lang="en-US" dirty="0"/>
              <a:t> </a:t>
            </a:r>
            <a:r>
              <a:rPr lang="en-US" dirty="0" err="1"/>
              <a:t>duyarlı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, </a:t>
            </a:r>
            <a:r>
              <a:rPr lang="en-US" dirty="0" err="1"/>
              <a:t>korunmasını</a:t>
            </a:r>
            <a:r>
              <a:rPr lang="en-US" dirty="0"/>
              <a:t>,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altına</a:t>
            </a:r>
            <a:r>
              <a:rPr lang="en-US" dirty="0"/>
              <a:t> </a:t>
            </a:r>
            <a:r>
              <a:rPr lang="en-US" dirty="0" err="1"/>
              <a:t>alınmasını</a:t>
            </a:r>
            <a:r>
              <a:rPr lang="en-US" dirty="0"/>
              <a:t>, </a:t>
            </a:r>
            <a:r>
              <a:rPr lang="en-US" dirty="0" err="1"/>
              <a:t>barınmasını</a:t>
            </a:r>
            <a:r>
              <a:rPr lang="en-US" dirty="0"/>
              <a:t>, </a:t>
            </a:r>
            <a:r>
              <a:rPr lang="en-US" dirty="0" err="1"/>
              <a:t>sunumunu</a:t>
            </a:r>
            <a:r>
              <a:rPr lang="en-US" dirty="0"/>
              <a:t>, </a:t>
            </a:r>
            <a:r>
              <a:rPr lang="en-US" dirty="0" err="1"/>
              <a:t>tanıtımını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taşımayı</a:t>
            </a:r>
            <a:r>
              <a:rPr lang="en-US" dirty="0"/>
              <a:t> </a:t>
            </a:r>
            <a:r>
              <a:rPr lang="en-US" dirty="0" err="1"/>
              <a:t>kolaylaştırmayı</a:t>
            </a:r>
            <a:r>
              <a:rPr lang="en-US" dirty="0"/>
              <a:t> </a:t>
            </a:r>
            <a:r>
              <a:rPr lang="en-US" dirty="0" err="1"/>
              <a:t>sağlamalıdır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LOJİSTİKTE TEMEL KONULAR, FAALİYETLER VE DIŞ KAYNAK KULLANIMI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None/>
            </a:pPr>
            <a:r>
              <a:rPr lang="tr-TR" sz="3600" b="1" dirty="0" smtClean="0"/>
              <a:t>2.2.7 </a:t>
            </a:r>
            <a:r>
              <a:rPr lang="en-US" sz="3600" b="1" dirty="0" err="1" smtClean="0"/>
              <a:t>Paketleme</a:t>
            </a:r>
            <a:endParaRPr lang="tr-TR" sz="3600" b="1" dirty="0"/>
          </a:p>
          <a:p>
            <a:r>
              <a:rPr lang="en-US" dirty="0" err="1"/>
              <a:t>Paketleme</a:t>
            </a:r>
            <a:r>
              <a:rPr lang="en-US" dirty="0"/>
              <a:t> </a:t>
            </a:r>
            <a:r>
              <a:rPr lang="en-US" dirty="0" err="1"/>
              <a:t>dış</a:t>
            </a:r>
            <a:r>
              <a:rPr lang="en-US" dirty="0"/>
              <a:t> </a:t>
            </a:r>
            <a:r>
              <a:rPr lang="en-US" dirty="0" err="1"/>
              <a:t>ticarette</a:t>
            </a:r>
            <a:r>
              <a:rPr lang="en-US" dirty="0"/>
              <a:t> </a:t>
            </a:r>
            <a:r>
              <a:rPr lang="en-US" dirty="0" err="1"/>
              <a:t>iş</a:t>
            </a:r>
            <a:r>
              <a:rPr lang="en-US" dirty="0"/>
              <a:t> </a:t>
            </a:r>
            <a:r>
              <a:rPr lang="en-US" dirty="0" err="1"/>
              <a:t>akışının</a:t>
            </a:r>
            <a:r>
              <a:rPr lang="en-US" dirty="0"/>
              <a:t> </a:t>
            </a:r>
            <a:r>
              <a:rPr lang="en-US" dirty="0" err="1"/>
              <a:t>başarısında</a:t>
            </a:r>
            <a:r>
              <a:rPr lang="en-US" dirty="0"/>
              <a:t> </a:t>
            </a:r>
            <a:r>
              <a:rPr lang="en-US" dirty="0" err="1"/>
              <a:t>doğrudan</a:t>
            </a:r>
            <a:r>
              <a:rPr lang="en-US" dirty="0"/>
              <a:t> </a:t>
            </a:r>
            <a:r>
              <a:rPr lang="en-US" dirty="0" err="1"/>
              <a:t>etkisi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işlemdir</a:t>
            </a:r>
            <a:r>
              <a:rPr lang="en-US" dirty="0"/>
              <a:t>.  </a:t>
            </a:r>
            <a:r>
              <a:rPr lang="en-US" dirty="0" err="1"/>
              <a:t>Ürünün</a:t>
            </a:r>
            <a:r>
              <a:rPr lang="en-US" dirty="0"/>
              <a:t> </a:t>
            </a:r>
            <a:r>
              <a:rPr lang="en-US" dirty="0" err="1"/>
              <a:t>kalitesinin</a:t>
            </a:r>
            <a:r>
              <a:rPr lang="en-US" dirty="0"/>
              <a:t> </a:t>
            </a:r>
            <a:r>
              <a:rPr lang="en-US" dirty="0" err="1"/>
              <a:t>fiziki</a:t>
            </a:r>
            <a:r>
              <a:rPr lang="en-US" dirty="0"/>
              <a:t> </a:t>
            </a:r>
            <a:r>
              <a:rPr lang="en-US" dirty="0" err="1"/>
              <a:t>açıdan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tüketim</a:t>
            </a:r>
            <a:r>
              <a:rPr lang="en-US" dirty="0"/>
              <a:t> </a:t>
            </a:r>
            <a:r>
              <a:rPr lang="en-US" dirty="0" err="1"/>
              <a:t>koşullarının</a:t>
            </a:r>
            <a:r>
              <a:rPr lang="en-US" dirty="0"/>
              <a:t> </a:t>
            </a:r>
            <a:r>
              <a:rPr lang="en-US" dirty="0" err="1"/>
              <a:t>korunması</a:t>
            </a:r>
            <a:r>
              <a:rPr lang="en-US" dirty="0"/>
              <a:t> </a:t>
            </a:r>
            <a:r>
              <a:rPr lang="en-US" dirty="0" err="1"/>
              <a:t>açısından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paketleme</a:t>
            </a:r>
            <a:r>
              <a:rPr lang="en-US" dirty="0"/>
              <a:t> </a:t>
            </a:r>
            <a:r>
              <a:rPr lang="en-US" dirty="0" err="1"/>
              <a:t>konusunda</a:t>
            </a:r>
            <a:r>
              <a:rPr lang="en-US" dirty="0"/>
              <a:t> </a:t>
            </a:r>
            <a:r>
              <a:rPr lang="en-US" dirty="0" err="1"/>
              <a:t>dikkatli</a:t>
            </a:r>
            <a:r>
              <a:rPr lang="en-US" dirty="0"/>
              <a:t> </a:t>
            </a:r>
            <a:r>
              <a:rPr lang="en-US" dirty="0" err="1"/>
              <a:t>olmak</a:t>
            </a:r>
            <a:r>
              <a:rPr lang="en-US" dirty="0"/>
              <a:t> </a:t>
            </a:r>
            <a:r>
              <a:rPr lang="en-US" dirty="0" err="1"/>
              <a:t>gereklidir</a:t>
            </a:r>
            <a:r>
              <a:rPr lang="en-US" dirty="0" smtClean="0"/>
              <a:t>.</a:t>
            </a:r>
            <a:endParaRPr lang="tr-TR" dirty="0"/>
          </a:p>
        </p:txBody>
      </p:sp>
    </p:spTree>
  </p:cSld>
  <p:clrMapOvr>
    <a:masterClrMapping/>
  </p:clrMapOvr>
  <p:transition>
    <p:push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LOJİSTİKTE TEMEL KONULAR, FAALİYETLER VE DIŞ KAYNAK KULLANIMI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2">
              <a:buNone/>
            </a:pPr>
            <a:r>
              <a:rPr lang="tr-TR" sz="4200" b="1" dirty="0" smtClean="0"/>
              <a:t>2.2.8 </a:t>
            </a:r>
            <a:r>
              <a:rPr lang="en-US" sz="4200" b="1" dirty="0" err="1" smtClean="0"/>
              <a:t>Sigortalama</a:t>
            </a:r>
            <a:endParaRPr lang="tr-TR" sz="4200" b="1" dirty="0"/>
          </a:p>
          <a:p>
            <a:r>
              <a:rPr lang="en-US" dirty="0" err="1"/>
              <a:t>Dış</a:t>
            </a:r>
            <a:r>
              <a:rPr lang="en-US" dirty="0"/>
              <a:t> </a:t>
            </a:r>
            <a:r>
              <a:rPr lang="en-US" dirty="0" err="1"/>
              <a:t>ticarete</a:t>
            </a:r>
            <a:r>
              <a:rPr lang="en-US" dirty="0"/>
              <a:t> </a:t>
            </a:r>
            <a:r>
              <a:rPr lang="en-US" dirty="0" err="1"/>
              <a:t>konu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malların</a:t>
            </a:r>
            <a:r>
              <a:rPr lang="en-US" dirty="0"/>
              <a:t> </a:t>
            </a:r>
            <a:r>
              <a:rPr lang="en-US" dirty="0" err="1"/>
              <a:t>taraflar</a:t>
            </a:r>
            <a:r>
              <a:rPr lang="en-US" dirty="0"/>
              <a:t> </a:t>
            </a:r>
            <a:r>
              <a:rPr lang="en-US" dirty="0" err="1"/>
              <a:t>arasındaki</a:t>
            </a:r>
            <a:r>
              <a:rPr lang="en-US" dirty="0"/>
              <a:t> </a:t>
            </a:r>
            <a:r>
              <a:rPr lang="en-US" dirty="0" err="1"/>
              <a:t>anlaşma</a:t>
            </a:r>
            <a:r>
              <a:rPr lang="en-US" dirty="0"/>
              <a:t> </a:t>
            </a:r>
            <a:r>
              <a:rPr lang="en-US" dirty="0" err="1"/>
              <a:t>hükümleri</a:t>
            </a:r>
            <a:r>
              <a:rPr lang="en-US" dirty="0"/>
              <a:t> </a:t>
            </a:r>
            <a:r>
              <a:rPr lang="en-US" dirty="0" err="1"/>
              <a:t>gereğince</a:t>
            </a:r>
            <a:r>
              <a:rPr lang="en-US" dirty="0"/>
              <a:t> </a:t>
            </a:r>
            <a:r>
              <a:rPr lang="en-US" dirty="0" err="1"/>
              <a:t>sigortalanması</a:t>
            </a:r>
            <a:r>
              <a:rPr lang="en-US" dirty="0"/>
              <a:t> </a:t>
            </a:r>
            <a:r>
              <a:rPr lang="en-US" dirty="0" err="1"/>
              <a:t>gerekmektedir</a:t>
            </a:r>
            <a:r>
              <a:rPr lang="en-US" dirty="0"/>
              <a:t>. </a:t>
            </a:r>
            <a:r>
              <a:rPr lang="en-US" dirty="0" err="1"/>
              <a:t>Sigortası</a:t>
            </a:r>
            <a:r>
              <a:rPr lang="en-US" dirty="0"/>
              <a:t> </a:t>
            </a:r>
            <a:r>
              <a:rPr lang="en-US" dirty="0" err="1"/>
              <a:t>yapılmamış</a:t>
            </a:r>
            <a:r>
              <a:rPr lang="en-US" dirty="0"/>
              <a:t> </a:t>
            </a:r>
            <a:r>
              <a:rPr lang="en-US" dirty="0" err="1"/>
              <a:t>malların</a:t>
            </a:r>
            <a:r>
              <a:rPr lang="en-US" dirty="0"/>
              <a:t> </a:t>
            </a:r>
            <a:r>
              <a:rPr lang="en-US" dirty="0" err="1"/>
              <a:t>taşınması</a:t>
            </a:r>
            <a:r>
              <a:rPr lang="en-US" dirty="0"/>
              <a:t> </a:t>
            </a:r>
            <a:r>
              <a:rPr lang="en-US" dirty="0" err="1"/>
              <a:t>söz</a:t>
            </a:r>
            <a:r>
              <a:rPr lang="en-US" dirty="0"/>
              <a:t> </a:t>
            </a:r>
            <a:r>
              <a:rPr lang="en-US" dirty="0" err="1"/>
              <a:t>konusu</a:t>
            </a:r>
            <a:r>
              <a:rPr lang="en-US" dirty="0"/>
              <a:t> </a:t>
            </a:r>
            <a:r>
              <a:rPr lang="en-US" dirty="0" err="1"/>
              <a:t>olamayacağı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, </a:t>
            </a:r>
            <a:r>
              <a:rPr lang="en-US" dirty="0" err="1"/>
              <a:t>banka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gümrük</a:t>
            </a:r>
            <a:r>
              <a:rPr lang="en-US" dirty="0"/>
              <a:t> </a:t>
            </a:r>
            <a:r>
              <a:rPr lang="en-US" dirty="0" err="1"/>
              <a:t>işlemlerinin</a:t>
            </a:r>
            <a:r>
              <a:rPr lang="en-US" dirty="0"/>
              <a:t> </a:t>
            </a:r>
            <a:r>
              <a:rPr lang="en-US" dirty="0" err="1"/>
              <a:t>gerçekleşmesi</a:t>
            </a:r>
            <a:r>
              <a:rPr lang="en-US" dirty="0"/>
              <a:t> de </a:t>
            </a:r>
            <a:r>
              <a:rPr lang="en-US" dirty="0" err="1"/>
              <a:t>zordur</a:t>
            </a:r>
            <a:r>
              <a:rPr lang="en-US" dirty="0"/>
              <a:t>. O </a:t>
            </a:r>
            <a:r>
              <a:rPr lang="en-US" dirty="0" err="1"/>
              <a:t>nedenle</a:t>
            </a:r>
            <a:r>
              <a:rPr lang="en-US" dirty="0"/>
              <a:t> </a:t>
            </a:r>
            <a:r>
              <a:rPr lang="en-US" dirty="0" err="1"/>
              <a:t>dış</a:t>
            </a:r>
            <a:r>
              <a:rPr lang="en-US" dirty="0"/>
              <a:t> </a:t>
            </a:r>
            <a:r>
              <a:rPr lang="en-US" dirty="0" err="1"/>
              <a:t>ticarete</a:t>
            </a:r>
            <a:r>
              <a:rPr lang="en-US" dirty="0"/>
              <a:t> </a:t>
            </a:r>
            <a:r>
              <a:rPr lang="en-US" dirty="0" err="1"/>
              <a:t>konu</a:t>
            </a:r>
            <a:r>
              <a:rPr lang="en-US" dirty="0"/>
              <a:t> </a:t>
            </a:r>
            <a:r>
              <a:rPr lang="en-US" dirty="0" err="1"/>
              <a:t>malların</a:t>
            </a:r>
            <a:r>
              <a:rPr lang="en-US" dirty="0"/>
              <a:t> </a:t>
            </a:r>
            <a:r>
              <a:rPr lang="en-US" dirty="0" err="1"/>
              <a:t>sigortalanması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belirli</a:t>
            </a:r>
            <a:r>
              <a:rPr lang="en-US" dirty="0"/>
              <a:t> risk </a:t>
            </a:r>
            <a:r>
              <a:rPr lang="en-US" dirty="0" err="1"/>
              <a:t>unsurlarına</a:t>
            </a:r>
            <a:r>
              <a:rPr lang="en-US" dirty="0"/>
              <a:t> </a:t>
            </a:r>
            <a:r>
              <a:rPr lang="en-US" dirty="0" err="1"/>
              <a:t>karşı</a:t>
            </a:r>
            <a:r>
              <a:rPr lang="en-US" dirty="0"/>
              <a:t> </a:t>
            </a:r>
            <a:r>
              <a:rPr lang="en-US" dirty="0" err="1"/>
              <a:t>güvence</a:t>
            </a:r>
            <a:r>
              <a:rPr lang="en-US" dirty="0"/>
              <a:t> </a:t>
            </a:r>
            <a:r>
              <a:rPr lang="en-US" dirty="0" err="1"/>
              <a:t>altına</a:t>
            </a:r>
            <a:r>
              <a:rPr lang="en-US" dirty="0"/>
              <a:t> </a:t>
            </a:r>
            <a:r>
              <a:rPr lang="en-US" dirty="0" err="1"/>
              <a:t>alınması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yandan</a:t>
            </a:r>
            <a:r>
              <a:rPr lang="en-US" dirty="0"/>
              <a:t> </a:t>
            </a:r>
            <a:r>
              <a:rPr lang="en-US" dirty="0" err="1"/>
              <a:t>hukuki</a:t>
            </a:r>
            <a:r>
              <a:rPr lang="en-US" dirty="0"/>
              <a:t> </a:t>
            </a:r>
            <a:r>
              <a:rPr lang="en-US" dirty="0" err="1"/>
              <a:t>yönü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zorunluluk</a:t>
            </a:r>
            <a:r>
              <a:rPr lang="en-US" dirty="0"/>
              <a:t> </a:t>
            </a:r>
            <a:r>
              <a:rPr lang="en-US" dirty="0" err="1"/>
              <a:t>iken</a:t>
            </a:r>
            <a:r>
              <a:rPr lang="en-US" dirty="0"/>
              <a:t>,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yandan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taraflar</a:t>
            </a:r>
            <a:r>
              <a:rPr lang="en-US" dirty="0"/>
              <a:t> </a:t>
            </a:r>
            <a:r>
              <a:rPr lang="en-US" dirty="0" err="1"/>
              <a:t>arasındaki</a:t>
            </a:r>
            <a:r>
              <a:rPr lang="en-US" dirty="0"/>
              <a:t> </a:t>
            </a:r>
            <a:r>
              <a:rPr lang="en-US" dirty="0" err="1"/>
              <a:t>güven</a:t>
            </a:r>
            <a:r>
              <a:rPr lang="en-US" dirty="0"/>
              <a:t> </a:t>
            </a:r>
            <a:r>
              <a:rPr lang="en-US" dirty="0" err="1"/>
              <a:t>ortamının</a:t>
            </a:r>
            <a:r>
              <a:rPr lang="en-US" dirty="0"/>
              <a:t> </a:t>
            </a:r>
            <a:r>
              <a:rPr lang="en-US" dirty="0" err="1"/>
              <a:t>doğması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taşınan</a:t>
            </a:r>
            <a:r>
              <a:rPr lang="en-US" dirty="0"/>
              <a:t> </a:t>
            </a:r>
            <a:r>
              <a:rPr lang="en-US" dirty="0" err="1"/>
              <a:t>malların</a:t>
            </a:r>
            <a:r>
              <a:rPr lang="en-US" dirty="0"/>
              <a:t> </a:t>
            </a:r>
            <a:r>
              <a:rPr lang="en-US" dirty="0" err="1"/>
              <a:t>ortaya</a:t>
            </a:r>
            <a:r>
              <a:rPr lang="en-US" dirty="0"/>
              <a:t> </a:t>
            </a:r>
            <a:r>
              <a:rPr lang="en-US" dirty="0" err="1"/>
              <a:t>çıkabilecek</a:t>
            </a:r>
            <a:r>
              <a:rPr lang="en-US" dirty="0"/>
              <a:t> risk </a:t>
            </a:r>
            <a:r>
              <a:rPr lang="en-US" dirty="0" err="1"/>
              <a:t>unsurlarına</a:t>
            </a:r>
            <a:r>
              <a:rPr lang="en-US" dirty="0"/>
              <a:t> </a:t>
            </a:r>
            <a:r>
              <a:rPr lang="en-US" dirty="0" err="1"/>
              <a:t>karşı</a:t>
            </a:r>
            <a:r>
              <a:rPr lang="en-US" dirty="0"/>
              <a:t> en </a:t>
            </a:r>
            <a:r>
              <a:rPr lang="en-US" dirty="0" err="1"/>
              <a:t>azından</a:t>
            </a:r>
            <a:r>
              <a:rPr lang="en-US" dirty="0"/>
              <a:t> </a:t>
            </a:r>
            <a:r>
              <a:rPr lang="en-US" dirty="0" err="1"/>
              <a:t>değerlerinin</a:t>
            </a:r>
            <a:r>
              <a:rPr lang="en-US" dirty="0"/>
              <a:t> </a:t>
            </a:r>
            <a:r>
              <a:rPr lang="en-US" dirty="0" err="1"/>
              <a:t>korunması</a:t>
            </a:r>
            <a:r>
              <a:rPr lang="en-US" dirty="0"/>
              <a:t> </a:t>
            </a:r>
            <a:r>
              <a:rPr lang="en-US" dirty="0" err="1"/>
              <a:t>açısından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görülmektedir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LOJİSTİKTE TEMEL KONULAR, FAALİYETLER VE DIŞ KAYNAK KULLANIMI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2">
              <a:buNone/>
            </a:pPr>
            <a:r>
              <a:rPr lang="tr-TR" sz="3900" b="1" dirty="0" smtClean="0"/>
              <a:t>2.2.9 </a:t>
            </a:r>
            <a:r>
              <a:rPr lang="en-US" sz="3900" b="1" dirty="0" err="1" smtClean="0"/>
              <a:t>Gümrükleme</a:t>
            </a:r>
            <a:endParaRPr lang="tr-TR" sz="3900" b="1" dirty="0"/>
          </a:p>
          <a:p>
            <a:r>
              <a:rPr lang="en-US" dirty="0" err="1"/>
              <a:t>Gümrükleme</a:t>
            </a:r>
            <a:r>
              <a:rPr lang="en-US" dirty="0"/>
              <a:t> </a:t>
            </a:r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faaliyetler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katalizör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oynayan</a:t>
            </a:r>
            <a:r>
              <a:rPr lang="en-US" dirty="0"/>
              <a:t>, </a:t>
            </a:r>
            <a:r>
              <a:rPr lang="en-US" dirty="0" err="1"/>
              <a:t>tamamlayıcı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destek</a:t>
            </a:r>
            <a:r>
              <a:rPr lang="en-US" dirty="0"/>
              <a:t> </a:t>
            </a:r>
            <a:r>
              <a:rPr lang="en-US" dirty="0" err="1"/>
              <a:t>hizmetlerden</a:t>
            </a:r>
            <a:r>
              <a:rPr lang="en-US" dirty="0"/>
              <a:t> </a:t>
            </a:r>
            <a:r>
              <a:rPr lang="en-US" dirty="0" err="1"/>
              <a:t>biri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görülmektedir</a:t>
            </a:r>
            <a:r>
              <a:rPr lang="en-US" dirty="0"/>
              <a:t>. </a:t>
            </a:r>
            <a:r>
              <a:rPr lang="en-US" dirty="0" err="1"/>
              <a:t>Dış</a:t>
            </a:r>
            <a:r>
              <a:rPr lang="en-US" dirty="0"/>
              <a:t> </a:t>
            </a:r>
            <a:r>
              <a:rPr lang="en-US" dirty="0" err="1"/>
              <a:t>kaynak</a:t>
            </a:r>
            <a:r>
              <a:rPr lang="en-US" dirty="0"/>
              <a:t> </a:t>
            </a:r>
            <a:r>
              <a:rPr lang="en-US" dirty="0" err="1"/>
              <a:t>kullanımının</a:t>
            </a:r>
            <a:r>
              <a:rPr lang="en-US" dirty="0"/>
              <a:t> ilk </a:t>
            </a:r>
            <a:r>
              <a:rPr lang="en-US" dirty="0" err="1"/>
              <a:t>uygulamaları</a:t>
            </a:r>
            <a:r>
              <a:rPr lang="en-US" dirty="0"/>
              <a:t>, </a:t>
            </a:r>
            <a:r>
              <a:rPr lang="en-US" dirty="0" err="1"/>
              <a:t>gümrük</a:t>
            </a:r>
            <a:r>
              <a:rPr lang="en-US" dirty="0"/>
              <a:t> </a:t>
            </a:r>
            <a:r>
              <a:rPr lang="en-US" dirty="0" err="1"/>
              <a:t>alanında</a:t>
            </a:r>
            <a:r>
              <a:rPr lang="en-US" dirty="0"/>
              <a:t> </a:t>
            </a:r>
            <a:r>
              <a:rPr lang="en-US" dirty="0" err="1"/>
              <a:t>görülmüştür</a:t>
            </a:r>
            <a:r>
              <a:rPr lang="en-US" dirty="0"/>
              <a:t>. </a:t>
            </a:r>
            <a:r>
              <a:rPr lang="en-US" dirty="0" err="1"/>
              <a:t>Ulusal</a:t>
            </a:r>
            <a:r>
              <a:rPr lang="en-US" dirty="0"/>
              <a:t> </a:t>
            </a:r>
            <a:r>
              <a:rPr lang="en-US" dirty="0" err="1"/>
              <a:t>sınırların</a:t>
            </a:r>
            <a:r>
              <a:rPr lang="en-US" dirty="0"/>
              <a:t> </a:t>
            </a:r>
            <a:r>
              <a:rPr lang="en-US" dirty="0" err="1"/>
              <a:t>dışına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ulusal</a:t>
            </a:r>
            <a:r>
              <a:rPr lang="en-US" dirty="0"/>
              <a:t> </a:t>
            </a:r>
            <a:r>
              <a:rPr lang="en-US" dirty="0" err="1"/>
              <a:t>sınırlar</a:t>
            </a:r>
            <a:r>
              <a:rPr lang="en-US" dirty="0"/>
              <a:t> </a:t>
            </a:r>
            <a:r>
              <a:rPr lang="en-US" dirty="0" err="1"/>
              <a:t>dışından</a:t>
            </a:r>
            <a:r>
              <a:rPr lang="en-US" dirty="0"/>
              <a:t> </a:t>
            </a:r>
            <a:r>
              <a:rPr lang="en-US" dirty="0" err="1"/>
              <a:t>yapılacak</a:t>
            </a:r>
            <a:r>
              <a:rPr lang="en-US" dirty="0"/>
              <a:t> her </a:t>
            </a:r>
            <a:r>
              <a:rPr lang="en-US" dirty="0" err="1"/>
              <a:t>türlü</a:t>
            </a:r>
            <a:r>
              <a:rPr lang="en-US" dirty="0"/>
              <a:t> mal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hizmet</a:t>
            </a:r>
            <a:r>
              <a:rPr lang="en-US" dirty="0"/>
              <a:t> </a:t>
            </a:r>
            <a:r>
              <a:rPr lang="en-US" dirty="0" err="1"/>
              <a:t>satışı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alışında</a:t>
            </a:r>
            <a:r>
              <a:rPr lang="en-US" dirty="0"/>
              <a:t> </a:t>
            </a:r>
            <a:r>
              <a:rPr lang="en-US" dirty="0" err="1"/>
              <a:t>gümrük</a:t>
            </a:r>
            <a:r>
              <a:rPr lang="en-US" dirty="0"/>
              <a:t> </a:t>
            </a:r>
            <a:r>
              <a:rPr lang="en-US" dirty="0" err="1"/>
              <a:t>mevzuatı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şekillenen</a:t>
            </a:r>
            <a:r>
              <a:rPr lang="en-US" dirty="0"/>
              <a:t> </a:t>
            </a:r>
            <a:r>
              <a:rPr lang="en-US" dirty="0" err="1"/>
              <a:t>gümrükleme</a:t>
            </a:r>
            <a:r>
              <a:rPr lang="en-US" dirty="0"/>
              <a:t> </a:t>
            </a:r>
            <a:r>
              <a:rPr lang="en-US" dirty="0" err="1"/>
              <a:t>işlemleri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süreç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olup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sürecin</a:t>
            </a:r>
            <a:r>
              <a:rPr lang="en-US" dirty="0"/>
              <a:t>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yönetilmesi</a:t>
            </a:r>
            <a:r>
              <a:rPr lang="en-US" dirty="0"/>
              <a:t> </a:t>
            </a:r>
            <a:r>
              <a:rPr lang="en-US" dirty="0" err="1"/>
              <a:t>gereklidir</a:t>
            </a:r>
            <a:r>
              <a:rPr lang="en-US" dirty="0"/>
              <a:t>. </a:t>
            </a:r>
            <a:endParaRPr lang="tr-TR" dirty="0"/>
          </a:p>
        </p:txBody>
      </p:sp>
    </p:spTree>
  </p:cSld>
  <p:clrMapOvr>
    <a:masterClrMapping/>
  </p:clrMapOvr>
  <p:transition>
    <p:push dir="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LOJİSTİKTE TEMEL KONULAR, FAALİYETLER VE DIŞ KAYNAK KULLANIMI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None/>
            </a:pPr>
            <a:r>
              <a:rPr lang="tr-TR" sz="3600" b="1" dirty="0" smtClean="0"/>
              <a:t>2.2.10 </a:t>
            </a:r>
            <a:r>
              <a:rPr lang="en-US" sz="3600" b="1" dirty="0" err="1" smtClean="0"/>
              <a:t>Müşteri</a:t>
            </a:r>
            <a:r>
              <a:rPr lang="en-US" sz="3600" b="1" dirty="0" smtClean="0"/>
              <a:t> </a:t>
            </a:r>
            <a:r>
              <a:rPr lang="en-US" sz="3600" b="1" dirty="0" err="1"/>
              <a:t>Hizmetleri</a:t>
            </a:r>
            <a:endParaRPr lang="tr-TR" sz="3600" b="1" dirty="0"/>
          </a:p>
          <a:p>
            <a:r>
              <a:rPr lang="en-US" dirty="0" err="1"/>
              <a:t>Servis</a:t>
            </a:r>
            <a:r>
              <a:rPr lang="en-US" dirty="0"/>
              <a:t> </a:t>
            </a:r>
            <a:r>
              <a:rPr lang="en-US" dirty="0" err="1"/>
              <a:t>desteği</a:t>
            </a:r>
            <a:r>
              <a:rPr lang="en-US" dirty="0"/>
              <a:t>, </a:t>
            </a:r>
            <a:r>
              <a:rPr lang="en-US" dirty="0" err="1"/>
              <a:t>yerleşim</a:t>
            </a:r>
            <a:r>
              <a:rPr lang="en-US" dirty="0"/>
              <a:t>,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dönen</a:t>
            </a:r>
            <a:r>
              <a:rPr lang="en-US" dirty="0"/>
              <a:t> </a:t>
            </a:r>
            <a:r>
              <a:rPr lang="en-US" dirty="0" err="1"/>
              <a:t>malların</a:t>
            </a:r>
            <a:r>
              <a:rPr lang="en-US" dirty="0"/>
              <a:t> </a:t>
            </a:r>
            <a:r>
              <a:rPr lang="en-US" dirty="0" err="1"/>
              <a:t>değerlendirilmesi</a:t>
            </a:r>
            <a:r>
              <a:rPr lang="en-US" dirty="0"/>
              <a:t>, mal </a:t>
            </a:r>
            <a:r>
              <a:rPr lang="en-US" dirty="0" err="1"/>
              <a:t>kurtarma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müşteri</a:t>
            </a:r>
            <a:r>
              <a:rPr lang="en-US" dirty="0"/>
              <a:t> </a:t>
            </a:r>
            <a:r>
              <a:rPr lang="en-US" dirty="0" err="1"/>
              <a:t>şikayet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taleplerinin</a:t>
            </a:r>
            <a:r>
              <a:rPr lang="en-US" dirty="0"/>
              <a:t> </a:t>
            </a:r>
            <a:r>
              <a:rPr lang="en-US" dirty="0" err="1"/>
              <a:t>değerlendirilmesi</a:t>
            </a:r>
            <a:r>
              <a:rPr lang="en-US" dirty="0"/>
              <a:t> </a:t>
            </a:r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iş</a:t>
            </a:r>
            <a:r>
              <a:rPr lang="en-US" dirty="0"/>
              <a:t> </a:t>
            </a:r>
            <a:r>
              <a:rPr lang="en-US" dirty="0" err="1"/>
              <a:t>akışında</a:t>
            </a:r>
            <a:r>
              <a:rPr lang="en-US" dirty="0"/>
              <a:t> </a:t>
            </a:r>
            <a:r>
              <a:rPr lang="en-US" dirty="0" err="1"/>
              <a:t>destek</a:t>
            </a:r>
            <a:r>
              <a:rPr lang="en-US" dirty="0"/>
              <a:t> </a:t>
            </a:r>
            <a:r>
              <a:rPr lang="en-US" dirty="0" err="1"/>
              <a:t>hizmetler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almaktadır</a:t>
            </a:r>
            <a:r>
              <a:rPr lang="en-US" dirty="0" smtClean="0"/>
              <a:t>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LOJİSTİKTE TEMEL KONULAR, FAALİYETLER VE DIŞ KAYNAK KULLANIMI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2">
              <a:buNone/>
            </a:pPr>
            <a:r>
              <a:rPr lang="tr-TR" sz="3600" b="1" dirty="0" smtClean="0"/>
              <a:t>2.2.11 </a:t>
            </a:r>
            <a:r>
              <a:rPr lang="en-US" sz="3600" b="1" dirty="0" err="1" smtClean="0"/>
              <a:t>Envanter</a:t>
            </a:r>
            <a:r>
              <a:rPr lang="en-US" sz="3600" b="1" dirty="0" smtClean="0"/>
              <a:t> </a:t>
            </a:r>
            <a:r>
              <a:rPr lang="en-US" sz="3600" b="1" dirty="0"/>
              <a:t>(</a:t>
            </a:r>
            <a:r>
              <a:rPr lang="en-US" sz="3600" b="1" dirty="0" err="1"/>
              <a:t>Stok</a:t>
            </a:r>
            <a:r>
              <a:rPr lang="en-US" sz="3600" b="1" dirty="0"/>
              <a:t>) </a:t>
            </a:r>
            <a:r>
              <a:rPr lang="en-US" sz="3600" b="1" dirty="0" err="1"/>
              <a:t>Yönetimi</a:t>
            </a:r>
            <a:endParaRPr lang="tr-TR" sz="3600" b="1" dirty="0"/>
          </a:p>
          <a:p>
            <a:r>
              <a:rPr lang="en-US" dirty="0" err="1"/>
              <a:t>Envanter</a:t>
            </a:r>
            <a:r>
              <a:rPr lang="en-US" dirty="0"/>
              <a:t>; </a:t>
            </a:r>
            <a:r>
              <a:rPr lang="en-US" dirty="0" err="1"/>
              <a:t>üretimi</a:t>
            </a:r>
            <a:r>
              <a:rPr lang="en-US" dirty="0"/>
              <a:t> </a:t>
            </a:r>
            <a:r>
              <a:rPr lang="en-US" dirty="0" err="1"/>
              <a:t>istenen</a:t>
            </a:r>
            <a:r>
              <a:rPr lang="en-US" dirty="0"/>
              <a:t> </a:t>
            </a:r>
            <a:r>
              <a:rPr lang="en-US" dirty="0" err="1"/>
              <a:t>düzeyde</a:t>
            </a:r>
            <a:r>
              <a:rPr lang="en-US" dirty="0"/>
              <a:t> </a:t>
            </a:r>
            <a:r>
              <a:rPr lang="en-US" dirty="0" err="1"/>
              <a:t>tutmak</a:t>
            </a:r>
            <a:r>
              <a:rPr lang="en-US" dirty="0"/>
              <a:t>, </a:t>
            </a:r>
            <a:r>
              <a:rPr lang="en-US" dirty="0" err="1"/>
              <a:t>teslim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satışı</a:t>
            </a:r>
            <a:r>
              <a:rPr lang="en-US" dirty="0"/>
              <a:t> </a:t>
            </a:r>
            <a:r>
              <a:rPr lang="en-US" dirty="0" err="1"/>
              <a:t>istenen</a:t>
            </a:r>
            <a:r>
              <a:rPr lang="en-US" dirty="0"/>
              <a:t> </a:t>
            </a:r>
            <a:r>
              <a:rPr lang="en-US" dirty="0" err="1"/>
              <a:t>özelliklere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gerçekleştirmek</a:t>
            </a:r>
            <a:r>
              <a:rPr lang="en-US" dirty="0"/>
              <a:t> </a:t>
            </a:r>
            <a:r>
              <a:rPr lang="en-US" dirty="0" err="1"/>
              <a:t>amacıyla</a:t>
            </a:r>
            <a:r>
              <a:rPr lang="en-US" dirty="0"/>
              <a:t>, </a:t>
            </a:r>
            <a:r>
              <a:rPr lang="en-US" dirty="0" err="1"/>
              <a:t>malzeme</a:t>
            </a:r>
            <a:r>
              <a:rPr lang="en-US" dirty="0"/>
              <a:t>, </a:t>
            </a:r>
            <a:r>
              <a:rPr lang="en-US" dirty="0" err="1"/>
              <a:t>materyal</a:t>
            </a:r>
            <a:r>
              <a:rPr lang="en-US" dirty="0"/>
              <a:t>, </a:t>
            </a:r>
            <a:r>
              <a:rPr lang="en-US" dirty="0" err="1"/>
              <a:t>yarı</a:t>
            </a:r>
            <a:r>
              <a:rPr lang="en-US" dirty="0"/>
              <a:t> </a:t>
            </a:r>
            <a:r>
              <a:rPr lang="en-US" dirty="0" err="1"/>
              <a:t>işlenmiş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tamamlanmış</a:t>
            </a:r>
            <a:r>
              <a:rPr lang="en-US" dirty="0"/>
              <a:t> </a:t>
            </a:r>
            <a:r>
              <a:rPr lang="en-US" dirty="0" err="1"/>
              <a:t>ürün</a:t>
            </a:r>
            <a:r>
              <a:rPr lang="en-US" dirty="0"/>
              <a:t> </a:t>
            </a:r>
            <a:r>
              <a:rPr lang="en-US" dirty="0" err="1"/>
              <a:t>mevcudunun</a:t>
            </a:r>
            <a:r>
              <a:rPr lang="en-US" dirty="0"/>
              <a:t> </a:t>
            </a: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bulundurulmasıdır</a:t>
            </a:r>
            <a:r>
              <a:rPr lang="en-US" dirty="0"/>
              <a:t>. </a:t>
            </a:r>
            <a:r>
              <a:rPr lang="en-US" dirty="0" err="1"/>
              <a:t>Envanter</a:t>
            </a:r>
            <a:r>
              <a:rPr lang="en-US" dirty="0"/>
              <a:t> </a:t>
            </a:r>
            <a:r>
              <a:rPr lang="en-US" dirty="0" err="1"/>
              <a:t>yönetimiyle</a:t>
            </a:r>
            <a:r>
              <a:rPr lang="en-US" dirty="0"/>
              <a:t> </a:t>
            </a:r>
            <a:r>
              <a:rPr lang="en-US" dirty="0" err="1"/>
              <a:t>pazara</a:t>
            </a:r>
            <a:r>
              <a:rPr lang="en-US" dirty="0"/>
              <a:t> </a:t>
            </a:r>
            <a:r>
              <a:rPr lang="en-US" dirty="0" err="1"/>
              <a:t>doğru</a:t>
            </a:r>
            <a:r>
              <a:rPr lang="en-US" dirty="0"/>
              <a:t> mal </a:t>
            </a:r>
            <a:r>
              <a:rPr lang="en-US" dirty="0" err="1"/>
              <a:t>akışında</a:t>
            </a:r>
            <a:r>
              <a:rPr lang="en-US" dirty="0"/>
              <a:t>, </a:t>
            </a:r>
            <a:r>
              <a:rPr lang="en-US" dirty="0" err="1"/>
              <a:t>hangi</a:t>
            </a:r>
            <a:r>
              <a:rPr lang="en-US" dirty="0"/>
              <a:t> </a:t>
            </a:r>
            <a:r>
              <a:rPr lang="en-US" dirty="0" err="1"/>
              <a:t>noktalarda</a:t>
            </a:r>
            <a:r>
              <a:rPr lang="en-US" dirty="0"/>
              <a:t>, </a:t>
            </a:r>
            <a:r>
              <a:rPr lang="en-US" dirty="0" err="1"/>
              <a:t>hangi</a:t>
            </a:r>
            <a:r>
              <a:rPr lang="en-US" dirty="0"/>
              <a:t> </a:t>
            </a:r>
            <a:r>
              <a:rPr lang="en-US" dirty="0" err="1"/>
              <a:t>miktarda</a:t>
            </a:r>
            <a:r>
              <a:rPr lang="en-US" dirty="0"/>
              <a:t> </a:t>
            </a:r>
            <a:r>
              <a:rPr lang="en-US" dirty="0" err="1"/>
              <a:t>ürünün</a:t>
            </a:r>
            <a:r>
              <a:rPr lang="en-US" dirty="0"/>
              <a:t> </a:t>
            </a:r>
            <a:r>
              <a:rPr lang="en-US" dirty="0" err="1"/>
              <a:t>bulundurulacağı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sorun</a:t>
            </a:r>
            <a:r>
              <a:rPr lang="en-US" dirty="0"/>
              <a:t> </a:t>
            </a:r>
            <a:r>
              <a:rPr lang="en-US" dirty="0" err="1"/>
              <a:t>olmaktadır</a:t>
            </a:r>
            <a:r>
              <a:rPr lang="en-US" dirty="0"/>
              <a:t>. </a:t>
            </a:r>
            <a:endParaRPr lang="tr-TR" dirty="0"/>
          </a:p>
        </p:txBody>
      </p:sp>
    </p:spTree>
  </p:cSld>
  <p:clrMapOvr>
    <a:masterClrMapping/>
  </p:clrMapOvr>
  <p:transition>
    <p:push dir="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LOJİSTİKTE TEMEL KONULAR, FAALİYETLER VE DIŞ KAYNAK KULLANIMI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tr-TR" sz="4200" b="1" dirty="0" smtClean="0"/>
              <a:t>2.3 </a:t>
            </a:r>
            <a:r>
              <a:rPr lang="en-US" sz="4200" b="1" dirty="0" err="1" smtClean="0"/>
              <a:t>Lojistikte</a:t>
            </a:r>
            <a:r>
              <a:rPr lang="en-US" sz="4200" b="1" dirty="0" smtClean="0"/>
              <a:t> </a:t>
            </a:r>
            <a:r>
              <a:rPr lang="en-US" sz="4200" b="1" dirty="0" err="1"/>
              <a:t>Dış</a:t>
            </a:r>
            <a:r>
              <a:rPr lang="en-US" sz="4200" b="1" dirty="0"/>
              <a:t> </a:t>
            </a:r>
            <a:r>
              <a:rPr lang="en-US" sz="4200" b="1" dirty="0" err="1"/>
              <a:t>Kaynak</a:t>
            </a:r>
            <a:r>
              <a:rPr lang="en-US" sz="4200" b="1" dirty="0"/>
              <a:t> </a:t>
            </a:r>
            <a:r>
              <a:rPr lang="en-US" sz="4200" b="1" dirty="0" err="1"/>
              <a:t>Kullanımı</a:t>
            </a:r>
            <a:r>
              <a:rPr lang="en-US" sz="4200" b="1" dirty="0"/>
              <a:t> </a:t>
            </a:r>
            <a:r>
              <a:rPr lang="en-US" sz="4200" b="1" dirty="0" err="1"/>
              <a:t>ve</a:t>
            </a:r>
            <a:r>
              <a:rPr lang="en-US" sz="4200" b="1" dirty="0"/>
              <a:t> </a:t>
            </a:r>
            <a:r>
              <a:rPr lang="en-US" sz="4200" b="1" dirty="0" err="1"/>
              <a:t>Taraflar</a:t>
            </a:r>
            <a:endParaRPr lang="tr-TR" sz="4200" b="1" dirty="0"/>
          </a:p>
          <a:p>
            <a:r>
              <a:rPr lang="en-US" dirty="0" err="1"/>
              <a:t>Küreselleşme</a:t>
            </a:r>
            <a:r>
              <a:rPr lang="en-US" dirty="0"/>
              <a:t> </a:t>
            </a:r>
            <a:r>
              <a:rPr lang="en-US" dirty="0" err="1"/>
              <a:t>süreci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birlikte</a:t>
            </a:r>
            <a:r>
              <a:rPr lang="en-US" dirty="0"/>
              <a:t> </a:t>
            </a:r>
            <a:r>
              <a:rPr lang="en-US" dirty="0" err="1"/>
              <a:t>gelişen</a:t>
            </a:r>
            <a:r>
              <a:rPr lang="en-US" dirty="0"/>
              <a:t> </a:t>
            </a:r>
            <a:r>
              <a:rPr lang="en-US" dirty="0" err="1"/>
              <a:t>koşullar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lojistikçileri</a:t>
            </a:r>
            <a:r>
              <a:rPr lang="en-US" dirty="0"/>
              <a:t> </a:t>
            </a:r>
            <a:r>
              <a:rPr lang="en-US" dirty="0" err="1"/>
              <a:t>hizmetlerinde</a:t>
            </a:r>
            <a:r>
              <a:rPr lang="en-US" dirty="0"/>
              <a:t>  </a:t>
            </a:r>
            <a:r>
              <a:rPr lang="en-US" dirty="0" err="1"/>
              <a:t>kaliteyi</a:t>
            </a:r>
            <a:r>
              <a:rPr lang="en-US" dirty="0"/>
              <a:t> </a:t>
            </a:r>
            <a:r>
              <a:rPr lang="en-US" dirty="0" err="1"/>
              <a:t>yükseltmeye</a:t>
            </a:r>
            <a:r>
              <a:rPr lang="en-US" dirty="0"/>
              <a:t> </a:t>
            </a:r>
            <a:r>
              <a:rPr lang="en-US" dirty="0" err="1"/>
              <a:t>ama</a:t>
            </a:r>
            <a:r>
              <a:rPr lang="en-US" dirty="0"/>
              <a:t> </a:t>
            </a:r>
            <a:r>
              <a:rPr lang="en-US" dirty="0" err="1"/>
              <a:t>bunun</a:t>
            </a:r>
            <a:r>
              <a:rPr lang="en-US" dirty="0"/>
              <a:t> </a:t>
            </a:r>
            <a:r>
              <a:rPr lang="en-US" dirty="0" err="1"/>
              <a:t>yanında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ucuz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çabuk</a:t>
            </a:r>
            <a:r>
              <a:rPr lang="en-US" dirty="0"/>
              <a:t> </a:t>
            </a:r>
            <a:r>
              <a:rPr lang="en-US" dirty="0" err="1"/>
              <a:t>çözümler</a:t>
            </a:r>
            <a:r>
              <a:rPr lang="en-US" dirty="0"/>
              <a:t> </a:t>
            </a:r>
            <a:r>
              <a:rPr lang="en-US" dirty="0" err="1"/>
              <a:t>üretmeye</a:t>
            </a:r>
            <a:r>
              <a:rPr lang="en-US" dirty="0"/>
              <a:t> </a:t>
            </a:r>
            <a:r>
              <a:rPr lang="en-US" dirty="0" err="1"/>
              <a:t>zorlamıştır</a:t>
            </a:r>
            <a:r>
              <a:rPr lang="en-US" dirty="0"/>
              <a:t>.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alanlarda</a:t>
            </a:r>
            <a:r>
              <a:rPr lang="en-US" dirty="0"/>
              <a:t> </a:t>
            </a:r>
            <a:r>
              <a:rPr lang="en-US" dirty="0" err="1"/>
              <a:t>birbirinden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sorumluluklar</a:t>
            </a:r>
            <a:r>
              <a:rPr lang="en-US" dirty="0"/>
              <a:t> </a:t>
            </a:r>
            <a:r>
              <a:rPr lang="en-US" dirty="0" err="1"/>
              <a:t>üstlenen</a:t>
            </a:r>
            <a:r>
              <a:rPr lang="en-US" dirty="0"/>
              <a:t> </a:t>
            </a:r>
            <a:r>
              <a:rPr lang="en-US" dirty="0" err="1"/>
              <a:t>lojistikçiler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, </a:t>
            </a:r>
            <a:r>
              <a:rPr lang="en-US" dirty="0" err="1"/>
              <a:t>dış</a:t>
            </a:r>
            <a:r>
              <a:rPr lang="en-US" dirty="0"/>
              <a:t> </a:t>
            </a:r>
            <a:r>
              <a:rPr lang="en-US" dirty="0" err="1"/>
              <a:t>kaynak</a:t>
            </a:r>
            <a:r>
              <a:rPr lang="en-US" dirty="0"/>
              <a:t> </a:t>
            </a:r>
            <a:r>
              <a:rPr lang="en-US" dirty="0" err="1"/>
              <a:t>kullanımı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çözümlerden</a:t>
            </a:r>
            <a:r>
              <a:rPr lang="en-US" dirty="0"/>
              <a:t> </a:t>
            </a:r>
            <a:r>
              <a:rPr lang="en-US" dirty="0" err="1"/>
              <a:t>biri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ortaya</a:t>
            </a:r>
            <a:r>
              <a:rPr lang="en-US" dirty="0"/>
              <a:t> </a:t>
            </a:r>
            <a:r>
              <a:rPr lang="en-US" dirty="0" err="1"/>
              <a:t>çıkmıştır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 err="1"/>
              <a:t>Günümüzde</a:t>
            </a:r>
            <a:r>
              <a:rPr lang="en-US" dirty="0"/>
              <a:t> her </a:t>
            </a:r>
            <a:r>
              <a:rPr lang="en-US" dirty="0" err="1"/>
              <a:t>alanda</a:t>
            </a:r>
            <a:r>
              <a:rPr lang="en-US" dirty="0"/>
              <a:t> </a:t>
            </a:r>
            <a:r>
              <a:rPr lang="en-US" dirty="0" err="1"/>
              <a:t>üstünlük</a:t>
            </a:r>
            <a:r>
              <a:rPr lang="en-US" dirty="0"/>
              <a:t> </a:t>
            </a:r>
            <a:r>
              <a:rPr lang="en-US" dirty="0" err="1"/>
              <a:t>sağlayabilmek</a:t>
            </a:r>
            <a:r>
              <a:rPr lang="en-US" dirty="0"/>
              <a:t> </a:t>
            </a:r>
            <a:r>
              <a:rPr lang="en-US" dirty="0" err="1"/>
              <a:t>mümkün</a:t>
            </a:r>
            <a:r>
              <a:rPr lang="en-US" dirty="0"/>
              <a:t> </a:t>
            </a:r>
            <a:r>
              <a:rPr lang="en-US" dirty="0" err="1"/>
              <a:t>değildir</a:t>
            </a:r>
            <a:r>
              <a:rPr lang="en-US" dirty="0"/>
              <a:t>. </a:t>
            </a:r>
            <a:r>
              <a:rPr lang="en-US" dirty="0" err="1"/>
              <a:t>İşletmeler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kurumlar</a:t>
            </a:r>
            <a:r>
              <a:rPr lang="en-US" dirty="0"/>
              <a:t>, </a:t>
            </a:r>
            <a:r>
              <a:rPr lang="en-US" dirty="0" err="1"/>
              <a:t>herhangi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alanda</a:t>
            </a:r>
            <a:r>
              <a:rPr lang="en-US" dirty="0"/>
              <a:t> </a:t>
            </a:r>
            <a:r>
              <a:rPr lang="en-US" dirty="0" err="1"/>
              <a:t>işlevini</a:t>
            </a:r>
            <a:r>
              <a:rPr lang="en-US" dirty="0"/>
              <a:t> </a:t>
            </a:r>
            <a:r>
              <a:rPr lang="en-US" dirty="0" err="1"/>
              <a:t>istenilen</a:t>
            </a:r>
            <a:r>
              <a:rPr lang="en-US" dirty="0"/>
              <a:t> </a:t>
            </a:r>
            <a:r>
              <a:rPr lang="en-US" dirty="0" err="1"/>
              <a:t>seviye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şartlarda</a:t>
            </a:r>
            <a:r>
              <a:rPr lang="en-US" dirty="0"/>
              <a:t> </a:t>
            </a:r>
            <a:r>
              <a:rPr lang="en-US" dirty="0" err="1"/>
              <a:t>yerine</a:t>
            </a:r>
            <a:r>
              <a:rPr lang="en-US" dirty="0"/>
              <a:t> </a:t>
            </a:r>
            <a:r>
              <a:rPr lang="en-US" dirty="0" err="1"/>
              <a:t>getiremiyorsa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işlevi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iyi</a:t>
            </a:r>
            <a:r>
              <a:rPr lang="en-US" dirty="0"/>
              <a:t> </a:t>
            </a:r>
            <a:r>
              <a:rPr lang="en-US" dirty="0" err="1"/>
              <a:t>gerçekleştirebilen</a:t>
            </a:r>
            <a:r>
              <a:rPr lang="en-US" dirty="0"/>
              <a:t> </a:t>
            </a:r>
            <a:r>
              <a:rPr lang="en-US" dirty="0" err="1"/>
              <a:t>başka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hizmet</a:t>
            </a:r>
            <a:r>
              <a:rPr lang="en-US" dirty="0"/>
              <a:t> </a:t>
            </a:r>
            <a:r>
              <a:rPr lang="en-US" dirty="0" err="1"/>
              <a:t>sunucuya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üreticiye</a:t>
            </a:r>
            <a:r>
              <a:rPr lang="en-US" dirty="0"/>
              <a:t> </a:t>
            </a:r>
            <a:r>
              <a:rPr lang="en-US" dirty="0" err="1"/>
              <a:t>yaptırabilir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LOJİSTİKTE TEMEL KONULAR, FAALİYETLER VE DIŞ KAYNAK KULLANIMI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2">
              <a:buNone/>
            </a:pPr>
            <a:r>
              <a:rPr lang="tr-TR" sz="3600" b="1" dirty="0" smtClean="0"/>
              <a:t>2.3.1 </a:t>
            </a:r>
            <a:r>
              <a:rPr lang="en-US" sz="3600" b="1" dirty="0" err="1" smtClean="0"/>
              <a:t>Dış</a:t>
            </a:r>
            <a:r>
              <a:rPr lang="en-US" sz="3600" b="1" dirty="0" smtClean="0"/>
              <a:t> </a:t>
            </a:r>
            <a:r>
              <a:rPr lang="en-US" sz="3600" b="1" dirty="0" err="1"/>
              <a:t>Kaynak</a:t>
            </a:r>
            <a:r>
              <a:rPr lang="en-US" sz="3600" b="1" dirty="0"/>
              <a:t> </a:t>
            </a:r>
            <a:r>
              <a:rPr lang="en-US" sz="3600" b="1" dirty="0" err="1"/>
              <a:t>Kullanımının</a:t>
            </a:r>
            <a:r>
              <a:rPr lang="en-US" sz="3600" b="1" dirty="0"/>
              <a:t> </a:t>
            </a:r>
            <a:r>
              <a:rPr lang="en-US" sz="3600" b="1" dirty="0" err="1"/>
              <a:t>Yararları</a:t>
            </a:r>
            <a:r>
              <a:rPr lang="en-US" sz="3600" b="1" dirty="0"/>
              <a:t> </a:t>
            </a:r>
            <a:r>
              <a:rPr lang="en-US" sz="3600" b="1" dirty="0" err="1"/>
              <a:t>ve</a:t>
            </a:r>
            <a:r>
              <a:rPr lang="en-US" sz="3600" b="1" dirty="0"/>
              <a:t> </a:t>
            </a:r>
            <a:r>
              <a:rPr lang="en-US" sz="3600" b="1" dirty="0" err="1"/>
              <a:t>Sorunları</a:t>
            </a:r>
            <a:endParaRPr lang="tr-TR" sz="3600" b="1" dirty="0"/>
          </a:p>
          <a:p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sektörün</a:t>
            </a:r>
            <a:r>
              <a:rPr lang="en-US" dirty="0"/>
              <a:t> </a:t>
            </a:r>
            <a:r>
              <a:rPr lang="en-US" dirty="0" err="1"/>
              <a:t>profesyonelleşmesinin</a:t>
            </a:r>
            <a:r>
              <a:rPr lang="en-US" dirty="0"/>
              <a:t> </a:t>
            </a:r>
            <a:r>
              <a:rPr lang="en-US" dirty="0" err="1"/>
              <a:t>sembollerinden</a:t>
            </a:r>
            <a:r>
              <a:rPr lang="en-US" dirty="0"/>
              <a:t> </a:t>
            </a:r>
            <a:r>
              <a:rPr lang="en-US" dirty="0" err="1"/>
              <a:t>biri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dış</a:t>
            </a:r>
            <a:r>
              <a:rPr lang="en-US" dirty="0"/>
              <a:t> </a:t>
            </a:r>
            <a:r>
              <a:rPr lang="en-US" dirty="0" err="1"/>
              <a:t>kaynak</a:t>
            </a:r>
            <a:r>
              <a:rPr lang="en-US" dirty="0"/>
              <a:t> </a:t>
            </a:r>
            <a:r>
              <a:rPr lang="en-US" dirty="0" err="1"/>
              <a:t>kullanımının</a:t>
            </a:r>
            <a:r>
              <a:rPr lang="en-US" dirty="0"/>
              <a:t> </a:t>
            </a:r>
            <a:r>
              <a:rPr lang="en-US" dirty="0" err="1"/>
              <a:t>birçok</a:t>
            </a:r>
            <a:r>
              <a:rPr lang="en-US" dirty="0"/>
              <a:t> </a:t>
            </a:r>
            <a:r>
              <a:rPr lang="en-US" dirty="0" err="1"/>
              <a:t>olumlu</a:t>
            </a:r>
            <a:r>
              <a:rPr lang="en-US" dirty="0"/>
              <a:t> </a:t>
            </a:r>
            <a:r>
              <a:rPr lang="en-US" dirty="0" err="1"/>
              <a:t>yönü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olumsuz</a:t>
            </a:r>
            <a:r>
              <a:rPr lang="en-US" dirty="0"/>
              <a:t> </a:t>
            </a:r>
            <a:r>
              <a:rPr lang="en-US" dirty="0" err="1"/>
              <a:t>yönleri</a:t>
            </a:r>
            <a:r>
              <a:rPr lang="en-US" dirty="0"/>
              <a:t> de </a:t>
            </a:r>
            <a:r>
              <a:rPr lang="en-US" dirty="0" err="1"/>
              <a:t>bulunmaktadır</a:t>
            </a:r>
            <a:r>
              <a:rPr lang="en-US" dirty="0"/>
              <a:t>. </a:t>
            </a:r>
            <a:r>
              <a:rPr lang="en-US" dirty="0" err="1"/>
              <a:t>Dış</a:t>
            </a:r>
            <a:r>
              <a:rPr lang="en-US" dirty="0"/>
              <a:t> </a:t>
            </a:r>
            <a:r>
              <a:rPr lang="en-US" dirty="0" err="1"/>
              <a:t>kaynak</a:t>
            </a:r>
            <a:r>
              <a:rPr lang="en-US" dirty="0"/>
              <a:t> </a:t>
            </a:r>
            <a:r>
              <a:rPr lang="en-US" dirty="0" err="1"/>
              <a:t>kullanımı</a:t>
            </a:r>
            <a:r>
              <a:rPr lang="en-US" dirty="0"/>
              <a:t> </a:t>
            </a:r>
            <a:r>
              <a:rPr lang="en-US" dirty="0" err="1"/>
              <a:t>yapılacak</a:t>
            </a:r>
            <a:r>
              <a:rPr lang="en-US" dirty="0"/>
              <a:t> </a:t>
            </a:r>
            <a:r>
              <a:rPr lang="en-US" dirty="0" err="1"/>
              <a:t>alanların</a:t>
            </a:r>
            <a:r>
              <a:rPr lang="en-US" dirty="0"/>
              <a:t> </a:t>
            </a:r>
            <a:r>
              <a:rPr lang="en-US" dirty="0" err="1"/>
              <a:t>seçiminde</a:t>
            </a:r>
            <a:r>
              <a:rPr lang="en-US" dirty="0"/>
              <a:t> </a:t>
            </a:r>
            <a:r>
              <a:rPr lang="en-US" dirty="0" err="1"/>
              <a:t>aşağıda</a:t>
            </a:r>
            <a:r>
              <a:rPr lang="en-US" dirty="0"/>
              <a:t> </a:t>
            </a:r>
            <a:r>
              <a:rPr lang="en-US" dirty="0" err="1"/>
              <a:t>belirtilen</a:t>
            </a:r>
            <a:r>
              <a:rPr lang="en-US" dirty="0"/>
              <a:t> </a:t>
            </a:r>
            <a:r>
              <a:rPr lang="en-US" dirty="0" err="1"/>
              <a:t>fayda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mahsurların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detaylı</a:t>
            </a:r>
            <a:r>
              <a:rPr lang="en-US" dirty="0"/>
              <a:t> </a:t>
            </a:r>
            <a:r>
              <a:rPr lang="en-US" dirty="0" err="1"/>
              <a:t>biçimde</a:t>
            </a:r>
            <a:r>
              <a:rPr lang="en-US" dirty="0"/>
              <a:t> </a:t>
            </a:r>
            <a:r>
              <a:rPr lang="en-US" dirty="0" err="1"/>
              <a:t>değerlendirilmesi</a:t>
            </a:r>
            <a:r>
              <a:rPr lang="en-US" dirty="0"/>
              <a:t> </a:t>
            </a:r>
            <a:r>
              <a:rPr lang="en-US" dirty="0" err="1"/>
              <a:t>önem</a:t>
            </a:r>
            <a:r>
              <a:rPr lang="en-US" dirty="0"/>
              <a:t> </a:t>
            </a:r>
            <a:r>
              <a:rPr lang="en-US" dirty="0" err="1"/>
              <a:t>taşımaktadır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LOJİSTİKTE TEMEL KONULAR, FAALİYETLER VE DIŞ KAYNAK KULLANIMI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2">
              <a:buNone/>
            </a:pPr>
            <a:r>
              <a:rPr lang="tr-TR" sz="3900" b="1" dirty="0" smtClean="0"/>
              <a:t>2.3.2 </a:t>
            </a:r>
            <a:r>
              <a:rPr lang="en-US" sz="3900" b="1" dirty="0" err="1" smtClean="0"/>
              <a:t>Dış</a:t>
            </a:r>
            <a:r>
              <a:rPr lang="en-US" sz="3900" b="1" dirty="0" smtClean="0"/>
              <a:t> </a:t>
            </a:r>
            <a:r>
              <a:rPr lang="en-US" sz="3900" b="1" dirty="0" err="1"/>
              <a:t>Kaynak</a:t>
            </a:r>
            <a:r>
              <a:rPr lang="en-US" sz="3900" b="1" dirty="0"/>
              <a:t> </a:t>
            </a:r>
            <a:r>
              <a:rPr lang="en-US" sz="3900" b="1" dirty="0" err="1"/>
              <a:t>Kullanımının</a:t>
            </a:r>
            <a:r>
              <a:rPr lang="en-US" sz="3900" b="1" dirty="0"/>
              <a:t> </a:t>
            </a:r>
            <a:r>
              <a:rPr lang="en-US" sz="3900" b="1" dirty="0" err="1"/>
              <a:t>Sağladığı</a:t>
            </a:r>
            <a:r>
              <a:rPr lang="en-US" sz="3900" b="1" dirty="0"/>
              <a:t> </a:t>
            </a:r>
            <a:r>
              <a:rPr lang="en-US" sz="3900" b="1" dirty="0" err="1"/>
              <a:t>Yararlar</a:t>
            </a:r>
            <a:endParaRPr lang="tr-TR" sz="3900" b="1" dirty="0"/>
          </a:p>
          <a:p>
            <a:r>
              <a:rPr lang="en-US" dirty="0"/>
              <a:t>Ana </a:t>
            </a:r>
            <a:r>
              <a:rPr lang="en-US" dirty="0" err="1"/>
              <a:t>işe</a:t>
            </a:r>
            <a:r>
              <a:rPr lang="en-US" dirty="0"/>
              <a:t> </a:t>
            </a:r>
            <a:r>
              <a:rPr lang="en-US" dirty="0" err="1"/>
              <a:t>odaklanmak</a:t>
            </a:r>
            <a:r>
              <a:rPr lang="en-US" dirty="0"/>
              <a:t>, </a:t>
            </a:r>
            <a:r>
              <a:rPr lang="en-US" dirty="0" err="1"/>
              <a:t>küreselleşme</a:t>
            </a:r>
            <a:r>
              <a:rPr lang="en-US" dirty="0"/>
              <a:t> </a:t>
            </a:r>
            <a:r>
              <a:rPr lang="en-US" dirty="0" err="1"/>
              <a:t>sürecinde</a:t>
            </a:r>
            <a:r>
              <a:rPr lang="en-US" dirty="0"/>
              <a:t> </a:t>
            </a:r>
            <a:r>
              <a:rPr lang="en-US" dirty="0" err="1"/>
              <a:t>yaşanan</a:t>
            </a:r>
            <a:r>
              <a:rPr lang="en-US" dirty="0"/>
              <a:t> </a:t>
            </a:r>
            <a:r>
              <a:rPr lang="en-US" dirty="0" err="1"/>
              <a:t>değişim</a:t>
            </a:r>
            <a:r>
              <a:rPr lang="en-US" dirty="0"/>
              <a:t>, </a:t>
            </a:r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zincirini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karmaşık</a:t>
            </a:r>
            <a:r>
              <a:rPr lang="en-US" dirty="0"/>
              <a:t> </a:t>
            </a:r>
            <a:r>
              <a:rPr lang="en-US" dirty="0" err="1"/>
              <a:t>hâle</a:t>
            </a:r>
            <a:r>
              <a:rPr lang="en-US" dirty="0"/>
              <a:t> </a:t>
            </a:r>
            <a:r>
              <a:rPr lang="en-US" dirty="0" err="1"/>
              <a:t>getirmiştir</a:t>
            </a:r>
            <a:r>
              <a:rPr lang="en-US" dirty="0"/>
              <a:t>. </a:t>
            </a:r>
            <a:r>
              <a:rPr lang="en-US" dirty="0" err="1"/>
              <a:t>Rekabet</a:t>
            </a:r>
            <a:r>
              <a:rPr lang="en-US" dirty="0"/>
              <a:t> </a:t>
            </a:r>
            <a:r>
              <a:rPr lang="en-US" dirty="0" err="1"/>
              <a:t>edebilme</a:t>
            </a:r>
            <a:r>
              <a:rPr lang="en-US" dirty="0"/>
              <a:t> </a:t>
            </a:r>
            <a:r>
              <a:rPr lang="en-US" dirty="0" err="1"/>
              <a:t>adına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imkânların</a:t>
            </a:r>
            <a:r>
              <a:rPr lang="en-US" dirty="0"/>
              <a:t> </a:t>
            </a:r>
            <a:r>
              <a:rPr lang="en-US" dirty="0" err="1"/>
              <a:t>yabancı</a:t>
            </a:r>
            <a:r>
              <a:rPr lang="en-US" dirty="0"/>
              <a:t> </a:t>
            </a:r>
            <a:r>
              <a:rPr lang="en-US" dirty="0" err="1"/>
              <a:t>kaynaklarda</a:t>
            </a:r>
            <a:r>
              <a:rPr lang="en-US" dirty="0"/>
              <a:t> "core </a:t>
            </a:r>
            <a:r>
              <a:rPr lang="en-US" dirty="0" err="1"/>
              <a:t>competancy</a:t>
            </a:r>
            <a:r>
              <a:rPr lang="en-US" dirty="0"/>
              <a:t>'  </a:t>
            </a:r>
            <a:r>
              <a:rPr lang="en-US" dirty="0" err="1"/>
              <a:t>olarak</a:t>
            </a:r>
            <a:r>
              <a:rPr lang="en-US" dirty="0"/>
              <a:t>  </a:t>
            </a:r>
            <a:r>
              <a:rPr lang="en-US" dirty="0" err="1"/>
              <a:t>ifade</a:t>
            </a:r>
            <a:r>
              <a:rPr lang="en-US" dirty="0"/>
              <a:t>  </a:t>
            </a:r>
            <a:r>
              <a:rPr lang="en-US" dirty="0" err="1"/>
              <a:t>edilen</a:t>
            </a:r>
            <a:r>
              <a:rPr lang="en-US" dirty="0"/>
              <a:t>  </a:t>
            </a:r>
            <a:r>
              <a:rPr lang="en-US" dirty="0" err="1"/>
              <a:t>esas</a:t>
            </a:r>
            <a:r>
              <a:rPr lang="en-US" dirty="0"/>
              <a:t>  </a:t>
            </a:r>
            <a:r>
              <a:rPr lang="en-US" dirty="0" err="1"/>
              <a:t>işe</a:t>
            </a:r>
            <a:r>
              <a:rPr lang="en-US" dirty="0"/>
              <a:t>  </a:t>
            </a:r>
            <a:r>
              <a:rPr lang="en-US" dirty="0" err="1"/>
              <a:t>yöneltilememesi</a:t>
            </a:r>
            <a:r>
              <a:rPr lang="en-US" dirty="0"/>
              <a:t>  </a:t>
            </a:r>
            <a:r>
              <a:rPr lang="en-US" dirty="0" err="1"/>
              <a:t>hâlinde</a:t>
            </a:r>
            <a:r>
              <a:rPr lang="en-US" dirty="0"/>
              <a:t>  </a:t>
            </a:r>
            <a:r>
              <a:rPr lang="en-US" dirty="0" err="1"/>
              <a:t>pazar</a:t>
            </a:r>
            <a:r>
              <a:rPr lang="en-US" dirty="0"/>
              <a:t>  </a:t>
            </a:r>
            <a:r>
              <a:rPr lang="en-US" dirty="0" err="1"/>
              <a:t>koşulları</a:t>
            </a:r>
            <a:r>
              <a:rPr lang="en-US" dirty="0"/>
              <a:t> </a:t>
            </a:r>
            <a:r>
              <a:rPr lang="en-US" dirty="0" err="1" smtClean="0"/>
              <a:t>gereği</a:t>
            </a:r>
            <a:r>
              <a:rPr lang="en-US" sz="4000" dirty="0"/>
              <a:t> </a:t>
            </a:r>
            <a:r>
              <a:rPr lang="en-US" dirty="0" err="1" smtClean="0"/>
              <a:t>rekabet</a:t>
            </a:r>
            <a:r>
              <a:rPr lang="en-US" dirty="0" smtClean="0"/>
              <a:t> </a:t>
            </a:r>
            <a:r>
              <a:rPr lang="en-US" dirty="0" err="1"/>
              <a:t>yarışının</a:t>
            </a:r>
            <a:r>
              <a:rPr lang="en-US" dirty="0"/>
              <a:t> </a:t>
            </a:r>
            <a:r>
              <a:rPr lang="en-US" dirty="0" err="1"/>
              <a:t>gerisinde</a:t>
            </a:r>
            <a:r>
              <a:rPr lang="en-US" dirty="0"/>
              <a:t> </a:t>
            </a:r>
            <a:r>
              <a:rPr lang="en-US" dirty="0" err="1"/>
              <a:t>kalınması</a:t>
            </a:r>
            <a:r>
              <a:rPr lang="en-US" dirty="0"/>
              <a:t> </a:t>
            </a:r>
            <a:r>
              <a:rPr lang="en-US" dirty="0" err="1"/>
              <a:t>kaçınılmazdır</a:t>
            </a:r>
            <a:r>
              <a:rPr lang="en-US" dirty="0"/>
              <a:t>. </a:t>
            </a:r>
            <a:r>
              <a:rPr lang="en-US" dirty="0" err="1"/>
              <a:t>Sadece</a:t>
            </a:r>
            <a:r>
              <a:rPr lang="en-US" dirty="0"/>
              <a:t>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sektöründe</a:t>
            </a:r>
            <a:r>
              <a:rPr lang="en-US" dirty="0"/>
              <a:t> </a:t>
            </a:r>
            <a:r>
              <a:rPr lang="en-US" dirty="0" err="1"/>
              <a:t>değil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sektörlerde</a:t>
            </a:r>
            <a:r>
              <a:rPr lang="en-US" dirty="0"/>
              <a:t> de </a:t>
            </a:r>
            <a:r>
              <a:rPr lang="en-US" dirty="0" err="1"/>
              <a:t>ana</a:t>
            </a:r>
            <a:r>
              <a:rPr lang="en-US" dirty="0"/>
              <a:t> </a:t>
            </a:r>
            <a:r>
              <a:rPr lang="en-US" dirty="0" err="1"/>
              <a:t>işe</a:t>
            </a:r>
            <a:r>
              <a:rPr lang="en-US" dirty="0"/>
              <a:t> </a:t>
            </a:r>
            <a:r>
              <a:rPr lang="en-US" dirty="0" err="1"/>
              <a:t>odaklanılamaması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sıkıntıları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beraberinde</a:t>
            </a:r>
            <a:r>
              <a:rPr lang="en-US" dirty="0"/>
              <a:t> </a:t>
            </a:r>
            <a:r>
              <a:rPr lang="en-US" dirty="0" err="1"/>
              <a:t>getirmektedir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tr-TR" sz="4400" b="1" dirty="0" smtClean="0"/>
              <a:t>1.2 </a:t>
            </a:r>
            <a:r>
              <a:rPr lang="en-US" sz="4400" b="1" dirty="0" err="1" smtClean="0"/>
              <a:t>Lojistiğin</a:t>
            </a:r>
            <a:r>
              <a:rPr lang="en-US" sz="4400" b="1" dirty="0" smtClean="0"/>
              <a:t> </a:t>
            </a:r>
            <a:r>
              <a:rPr lang="en-US" sz="4400" b="1" dirty="0" err="1"/>
              <a:t>Prensipleri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/>
              <a:t>Ekonomik</a:t>
            </a:r>
            <a:r>
              <a:rPr lang="en-US" b="1" dirty="0"/>
              <a:t> </a:t>
            </a:r>
            <a:r>
              <a:rPr lang="en-US" b="1" dirty="0" err="1"/>
              <a:t>olma</a:t>
            </a:r>
            <a:r>
              <a:rPr lang="en-US" b="1" dirty="0"/>
              <a:t>: </a:t>
            </a:r>
            <a:r>
              <a:rPr lang="en-US" dirty="0" err="1"/>
              <a:t>Ekonomide</a:t>
            </a:r>
            <a:r>
              <a:rPr lang="en-US" dirty="0"/>
              <a:t> </a:t>
            </a:r>
            <a:r>
              <a:rPr lang="en-US" dirty="0" err="1"/>
              <a:t>ifade</a:t>
            </a:r>
            <a:r>
              <a:rPr lang="en-US" dirty="0"/>
              <a:t> </a:t>
            </a:r>
            <a:r>
              <a:rPr lang="en-US" dirty="0" err="1"/>
              <a:t>edildiği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kaynaklar</a:t>
            </a:r>
            <a:r>
              <a:rPr lang="en-US" dirty="0"/>
              <a:t> </a:t>
            </a:r>
            <a:r>
              <a:rPr lang="en-US" dirty="0" err="1"/>
              <a:t>kıt</a:t>
            </a:r>
            <a:r>
              <a:rPr lang="en-US" dirty="0"/>
              <a:t> </a:t>
            </a:r>
            <a:r>
              <a:rPr lang="en-US" dirty="0" err="1"/>
              <a:t>ihtiyaçlar</a:t>
            </a:r>
            <a:r>
              <a:rPr lang="en-US" dirty="0"/>
              <a:t> </a:t>
            </a:r>
            <a:r>
              <a:rPr lang="en-US" dirty="0" err="1"/>
              <a:t>sonsuzdur</a:t>
            </a:r>
            <a:r>
              <a:rPr lang="en-US" dirty="0"/>
              <a:t>.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prensibi</a:t>
            </a:r>
            <a:r>
              <a:rPr lang="en-US" dirty="0"/>
              <a:t> en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masrafla</a:t>
            </a:r>
            <a:r>
              <a:rPr lang="en-US" dirty="0"/>
              <a:t> </a:t>
            </a:r>
            <a:r>
              <a:rPr lang="en-US" dirty="0" err="1"/>
              <a:t>maliyet-etkin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desteğin</a:t>
            </a:r>
            <a:r>
              <a:rPr lang="en-US" dirty="0"/>
              <a:t> </a:t>
            </a:r>
            <a:r>
              <a:rPr lang="en-US" dirty="0" err="1"/>
              <a:t>sağlanmasıdır</a:t>
            </a:r>
            <a:r>
              <a:rPr lang="en-US" dirty="0"/>
              <a:t>. </a:t>
            </a:r>
            <a:r>
              <a:rPr lang="en-US" dirty="0" err="1"/>
              <a:t>Kaynaklar</a:t>
            </a:r>
            <a:r>
              <a:rPr lang="en-US" dirty="0"/>
              <a:t> </a:t>
            </a:r>
            <a:r>
              <a:rPr lang="en-US" dirty="0" err="1"/>
              <a:t>ihtiyaçların</a:t>
            </a:r>
            <a:r>
              <a:rPr lang="en-US" dirty="0"/>
              <a:t> </a:t>
            </a:r>
            <a:r>
              <a:rPr lang="en-US" dirty="0" err="1"/>
              <a:t>tamamını</a:t>
            </a:r>
            <a:r>
              <a:rPr lang="en-US" dirty="0"/>
              <a:t> </a:t>
            </a:r>
            <a:r>
              <a:rPr lang="en-US" dirty="0" err="1"/>
              <a:t>karşılamak</a:t>
            </a:r>
            <a:r>
              <a:rPr lang="en-US" dirty="0"/>
              <a:t> 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yetersiz</a:t>
            </a:r>
            <a:r>
              <a:rPr lang="en-US" dirty="0"/>
              <a:t> </a:t>
            </a:r>
            <a:r>
              <a:rPr lang="en-US" dirty="0" err="1"/>
              <a:t>olduğundan</a:t>
            </a:r>
            <a:r>
              <a:rPr lang="en-US" dirty="0"/>
              <a:t> </a:t>
            </a:r>
            <a:r>
              <a:rPr lang="en-US" dirty="0" err="1"/>
              <a:t>kaynakların</a:t>
            </a:r>
            <a:r>
              <a:rPr lang="en-US" dirty="0"/>
              <a:t> </a:t>
            </a:r>
            <a:r>
              <a:rPr lang="en-US" dirty="0" err="1"/>
              <a:t>tahsis</a:t>
            </a:r>
            <a:r>
              <a:rPr lang="en-US" dirty="0"/>
              <a:t> </a:t>
            </a:r>
            <a:r>
              <a:rPr lang="en-US" dirty="0" err="1"/>
              <a:t>edilmesi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önceliklerin</a:t>
            </a:r>
            <a:r>
              <a:rPr lang="en-US" dirty="0"/>
              <a:t> </a:t>
            </a:r>
            <a:r>
              <a:rPr lang="en-US" dirty="0" err="1"/>
              <a:t>belirlenmesinde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faktörüne</a:t>
            </a:r>
            <a:r>
              <a:rPr lang="en-US" dirty="0"/>
              <a:t>  </a:t>
            </a:r>
            <a:r>
              <a:rPr lang="en-US" dirty="0" err="1"/>
              <a:t>gerek</a:t>
            </a:r>
            <a:r>
              <a:rPr lang="en-US" dirty="0"/>
              <a:t> </a:t>
            </a:r>
            <a:r>
              <a:rPr lang="en-US" dirty="0" err="1"/>
              <a:t>maliyet</a:t>
            </a:r>
            <a:r>
              <a:rPr lang="en-US" dirty="0"/>
              <a:t> </a:t>
            </a:r>
            <a:r>
              <a:rPr lang="en-US" dirty="0" err="1"/>
              <a:t>gerekse</a:t>
            </a:r>
            <a:r>
              <a:rPr lang="en-US" dirty="0"/>
              <a:t> </a:t>
            </a:r>
            <a:r>
              <a:rPr lang="en-US" dirty="0" err="1"/>
              <a:t>zaman</a:t>
            </a:r>
            <a:r>
              <a:rPr lang="en-US" dirty="0"/>
              <a:t> </a:t>
            </a:r>
            <a:r>
              <a:rPr lang="en-US" dirty="0" err="1"/>
              <a:t>açısından</a:t>
            </a:r>
            <a:r>
              <a:rPr lang="en-US" dirty="0"/>
              <a:t> </a:t>
            </a:r>
            <a:r>
              <a:rPr lang="en-US" dirty="0" err="1"/>
              <a:t>dikkat</a:t>
            </a:r>
            <a:r>
              <a:rPr lang="en-US" dirty="0"/>
              <a:t> </a:t>
            </a:r>
            <a:r>
              <a:rPr lang="en-US" dirty="0" err="1"/>
              <a:t>edilmelidir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LOJİSTİKTE TEMEL KONULAR, FAALİYETLER VE DIŞ KAYNAK KULLANIMI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10000"/>
          </a:bodyPr>
          <a:lstStyle/>
          <a:p>
            <a:pPr lvl="2">
              <a:buNone/>
            </a:pPr>
            <a:r>
              <a:rPr lang="tr-TR" sz="3600" b="1" dirty="0" smtClean="0"/>
              <a:t>2.3.3 </a:t>
            </a:r>
            <a:r>
              <a:rPr lang="en-US" sz="3600" b="1" dirty="0" err="1" smtClean="0"/>
              <a:t>Dış</a:t>
            </a:r>
            <a:r>
              <a:rPr lang="en-US" sz="3600" b="1" dirty="0" smtClean="0"/>
              <a:t> </a:t>
            </a:r>
            <a:r>
              <a:rPr lang="en-US" sz="3600" b="1" dirty="0" err="1"/>
              <a:t>Kaynak</a:t>
            </a:r>
            <a:r>
              <a:rPr lang="en-US" sz="3600" b="1" dirty="0"/>
              <a:t> </a:t>
            </a:r>
            <a:r>
              <a:rPr lang="en-US" sz="3600" b="1" dirty="0" err="1"/>
              <a:t>Kullanımında</a:t>
            </a:r>
            <a:r>
              <a:rPr lang="en-US" sz="3600" b="1" dirty="0"/>
              <a:t> </a:t>
            </a:r>
            <a:r>
              <a:rPr lang="en-US" sz="3600" b="1" dirty="0" err="1"/>
              <a:t>Yaşanan</a:t>
            </a:r>
            <a:r>
              <a:rPr lang="en-US" sz="3600" b="1" dirty="0"/>
              <a:t> </a:t>
            </a:r>
            <a:r>
              <a:rPr lang="en-US" sz="3600" b="1" dirty="0" err="1"/>
              <a:t>Sorunlar</a:t>
            </a:r>
            <a:endParaRPr lang="tr-TR" sz="3600" b="1" dirty="0"/>
          </a:p>
          <a:p>
            <a:pPr lvl="3"/>
            <a:r>
              <a:rPr lang="en-US" sz="2600" b="1" dirty="0" err="1"/>
              <a:t>Sözleşme</a:t>
            </a:r>
            <a:r>
              <a:rPr lang="en-US" sz="2600" b="1" dirty="0"/>
              <a:t> </a:t>
            </a:r>
            <a:r>
              <a:rPr lang="en-US" sz="2600" b="1" dirty="0" err="1"/>
              <a:t>hükümlerinin</a:t>
            </a:r>
            <a:r>
              <a:rPr lang="en-US" sz="2600" b="1" dirty="0"/>
              <a:t> </a:t>
            </a:r>
            <a:r>
              <a:rPr lang="en-US" sz="2600" b="1" dirty="0" err="1"/>
              <a:t>yerine</a:t>
            </a:r>
            <a:r>
              <a:rPr lang="en-US" sz="2600" b="1" dirty="0"/>
              <a:t> </a:t>
            </a:r>
            <a:r>
              <a:rPr lang="en-US" sz="2600" b="1" dirty="0" err="1"/>
              <a:t>getirilmemesi</a:t>
            </a:r>
            <a:r>
              <a:rPr lang="en-US" sz="2600" b="1" dirty="0"/>
              <a:t>: </a:t>
            </a:r>
            <a:r>
              <a:rPr lang="en-US" sz="2200" dirty="0" err="1"/>
              <a:t>Hizmet</a:t>
            </a:r>
            <a:r>
              <a:rPr lang="en-US" sz="2200" dirty="0"/>
              <a:t> </a:t>
            </a:r>
            <a:r>
              <a:rPr lang="en-US" sz="2200" dirty="0" err="1"/>
              <a:t>verecek</a:t>
            </a:r>
            <a:r>
              <a:rPr lang="en-US" sz="2200" dirty="0"/>
              <a:t> </a:t>
            </a:r>
            <a:r>
              <a:rPr lang="en-US" sz="2200" dirty="0" err="1"/>
              <a:t>işletmenin</a:t>
            </a:r>
            <a:r>
              <a:rPr lang="en-US" sz="2200" dirty="0"/>
              <a:t> </a:t>
            </a:r>
            <a:r>
              <a:rPr lang="en-US" sz="2200" dirty="0" err="1"/>
              <a:t>sözleşme</a:t>
            </a:r>
            <a:r>
              <a:rPr lang="en-US" sz="2200" dirty="0"/>
              <a:t> </a:t>
            </a:r>
            <a:r>
              <a:rPr lang="en-US" sz="2200" dirty="0" err="1"/>
              <a:t>hükümlerini</a:t>
            </a:r>
            <a:r>
              <a:rPr lang="en-US" sz="2200" dirty="0"/>
              <a:t>, </a:t>
            </a:r>
            <a:r>
              <a:rPr lang="en-US" sz="2200" dirty="0" err="1"/>
              <a:t>çeşitli</a:t>
            </a:r>
            <a:r>
              <a:rPr lang="en-US" sz="2200" dirty="0"/>
              <a:t> </a:t>
            </a:r>
            <a:r>
              <a:rPr lang="en-US" sz="2200" dirty="0" err="1"/>
              <a:t>nedenlerden</a:t>
            </a:r>
            <a:r>
              <a:rPr lang="en-US" sz="2200" dirty="0"/>
              <a:t> </a:t>
            </a:r>
            <a:r>
              <a:rPr lang="en-US" sz="2200" dirty="0" err="1"/>
              <a:t>dolayı</a:t>
            </a:r>
            <a:r>
              <a:rPr lang="en-US" sz="2200" dirty="0"/>
              <a:t> </a:t>
            </a:r>
            <a:r>
              <a:rPr lang="en-US" sz="2200" dirty="0" err="1"/>
              <a:t>yerine</a:t>
            </a:r>
            <a:r>
              <a:rPr lang="en-US" sz="2200" dirty="0"/>
              <a:t> </a:t>
            </a:r>
            <a:r>
              <a:rPr lang="en-US" sz="2200" dirty="0" err="1"/>
              <a:t>getirememesi</a:t>
            </a:r>
            <a:r>
              <a:rPr lang="en-US" sz="2200" dirty="0"/>
              <a:t> </a:t>
            </a:r>
            <a:r>
              <a:rPr lang="en-US" sz="2200" dirty="0" err="1"/>
              <a:t>riski</a:t>
            </a:r>
            <a:r>
              <a:rPr lang="en-US" sz="2200" dirty="0"/>
              <a:t> </a:t>
            </a:r>
            <a:r>
              <a:rPr lang="en-US" sz="2200" dirty="0" err="1"/>
              <a:t>mevcuttur</a:t>
            </a:r>
            <a:r>
              <a:rPr lang="en-US" sz="2200" dirty="0"/>
              <a:t>. </a:t>
            </a:r>
            <a:r>
              <a:rPr lang="en-US" sz="2200" dirty="0" err="1"/>
              <a:t>Alternatif</a:t>
            </a:r>
            <a:r>
              <a:rPr lang="en-US" sz="2200" dirty="0"/>
              <a:t> </a:t>
            </a:r>
            <a:r>
              <a:rPr lang="en-US" sz="2200" dirty="0" err="1"/>
              <a:t>seçeneklerin</a:t>
            </a:r>
            <a:r>
              <a:rPr lang="en-US" sz="2200" dirty="0"/>
              <a:t> </a:t>
            </a:r>
            <a:r>
              <a:rPr lang="en-US" sz="2200" dirty="0" err="1"/>
              <a:t>uygulamaya</a:t>
            </a:r>
            <a:r>
              <a:rPr lang="en-US" sz="2200" dirty="0"/>
              <a:t> </a:t>
            </a:r>
            <a:r>
              <a:rPr lang="en-US" sz="2200" dirty="0" err="1"/>
              <a:t>konulamayacağı</a:t>
            </a:r>
            <a:r>
              <a:rPr lang="en-US" sz="2200" dirty="0"/>
              <a:t> </a:t>
            </a:r>
            <a:r>
              <a:rPr lang="en-US" sz="2200" dirty="0" err="1"/>
              <a:t>veya</a:t>
            </a:r>
            <a:r>
              <a:rPr lang="en-US" sz="2200" dirty="0"/>
              <a:t> </a:t>
            </a:r>
            <a:r>
              <a:rPr lang="en-US" sz="2200" dirty="0" err="1"/>
              <a:t>telafi</a:t>
            </a:r>
            <a:r>
              <a:rPr lang="en-US" sz="2200" dirty="0"/>
              <a:t> </a:t>
            </a:r>
            <a:r>
              <a:rPr lang="en-US" sz="2200" dirty="0" err="1"/>
              <a:t>edilemeyecek</a:t>
            </a:r>
            <a:r>
              <a:rPr lang="en-US" sz="2200" dirty="0"/>
              <a:t> </a:t>
            </a:r>
            <a:r>
              <a:rPr lang="en-US" sz="2200" dirty="0" err="1"/>
              <a:t>durumlarda</a:t>
            </a:r>
            <a:r>
              <a:rPr lang="en-US" sz="2200" dirty="0"/>
              <a:t> </a:t>
            </a:r>
            <a:r>
              <a:rPr lang="en-US" sz="2200" dirty="0" err="1"/>
              <a:t>hizmet</a:t>
            </a:r>
            <a:r>
              <a:rPr lang="en-US" sz="2200" dirty="0"/>
              <a:t> </a:t>
            </a:r>
            <a:r>
              <a:rPr lang="en-US" sz="2200" dirty="0" err="1"/>
              <a:t>alan</a:t>
            </a:r>
            <a:r>
              <a:rPr lang="en-US" sz="2200" dirty="0"/>
              <a:t> </a:t>
            </a:r>
            <a:r>
              <a:rPr lang="en-US" sz="2200" dirty="0" err="1"/>
              <a:t>işletme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kurumlar</a:t>
            </a:r>
            <a:r>
              <a:rPr lang="en-US" sz="2200" dirty="0"/>
              <a:t> </a:t>
            </a:r>
            <a:r>
              <a:rPr lang="en-US" sz="2200" dirty="0" err="1"/>
              <a:t>çok</a:t>
            </a:r>
            <a:r>
              <a:rPr lang="en-US" sz="2200" dirty="0"/>
              <a:t> </a:t>
            </a:r>
            <a:r>
              <a:rPr lang="en-US" sz="2200" dirty="0" err="1"/>
              <a:t>güç</a:t>
            </a:r>
            <a:r>
              <a:rPr lang="en-US" sz="2200" dirty="0"/>
              <a:t> </a:t>
            </a:r>
            <a:r>
              <a:rPr lang="en-US" sz="2200" dirty="0" err="1"/>
              <a:t>durumda</a:t>
            </a:r>
            <a:r>
              <a:rPr lang="en-US" sz="2200" dirty="0"/>
              <a:t> </a:t>
            </a:r>
            <a:r>
              <a:rPr lang="en-US" sz="2200" dirty="0" err="1"/>
              <a:t>kalabilir</a:t>
            </a:r>
            <a:r>
              <a:rPr lang="en-US" sz="2200" dirty="0"/>
              <a:t>.</a:t>
            </a:r>
            <a:endParaRPr lang="tr-TR" sz="2200" dirty="0"/>
          </a:p>
          <a:p>
            <a:pPr lvl="3"/>
            <a:r>
              <a:rPr lang="en-US" sz="2600" b="1" dirty="0" err="1"/>
              <a:t>İşletme</a:t>
            </a:r>
            <a:r>
              <a:rPr lang="en-US" sz="2600" b="1" dirty="0"/>
              <a:t> </a:t>
            </a:r>
            <a:r>
              <a:rPr lang="en-US" sz="2600" b="1" dirty="0" err="1"/>
              <a:t>mahremiyeti</a:t>
            </a:r>
            <a:r>
              <a:rPr lang="en-US" sz="2600" b="1" dirty="0"/>
              <a:t> </a:t>
            </a:r>
            <a:r>
              <a:rPr lang="en-US" sz="2600" b="1" dirty="0" err="1"/>
              <a:t>ve</a:t>
            </a:r>
            <a:r>
              <a:rPr lang="en-US" sz="2600" b="1" dirty="0"/>
              <a:t> </a:t>
            </a:r>
            <a:r>
              <a:rPr lang="en-US" sz="2600" b="1" dirty="0" err="1"/>
              <a:t>teknoloji</a:t>
            </a:r>
            <a:r>
              <a:rPr lang="en-US" sz="2600" b="1" dirty="0"/>
              <a:t> </a:t>
            </a:r>
            <a:r>
              <a:rPr lang="en-US" sz="2600" b="1" dirty="0" err="1"/>
              <a:t>hırsızlığı</a:t>
            </a:r>
            <a:r>
              <a:rPr lang="en-US" sz="2600" b="1" dirty="0"/>
              <a:t>: </a:t>
            </a:r>
            <a:r>
              <a:rPr lang="en-US" sz="2200" dirty="0" err="1"/>
              <a:t>Dış</a:t>
            </a:r>
            <a:r>
              <a:rPr lang="en-US" sz="2200" dirty="0"/>
              <a:t> </a:t>
            </a:r>
            <a:r>
              <a:rPr lang="en-US" sz="2200" dirty="0" err="1"/>
              <a:t>kaynak</a:t>
            </a:r>
            <a:r>
              <a:rPr lang="en-US" sz="2200" dirty="0"/>
              <a:t> </a:t>
            </a:r>
            <a:r>
              <a:rPr lang="en-US" sz="2200" dirty="0" err="1"/>
              <a:t>kullanımında</a:t>
            </a:r>
            <a:r>
              <a:rPr lang="en-US" sz="2200" dirty="0"/>
              <a:t> </a:t>
            </a:r>
            <a:r>
              <a:rPr lang="en-US" sz="2200" dirty="0" err="1"/>
              <a:t>hizmet</a:t>
            </a:r>
            <a:r>
              <a:rPr lang="en-US" sz="2200" dirty="0"/>
              <a:t> </a:t>
            </a:r>
            <a:r>
              <a:rPr lang="en-US" sz="2200" dirty="0" err="1"/>
              <a:t>veren</a:t>
            </a:r>
            <a:r>
              <a:rPr lang="en-US" sz="2200" dirty="0"/>
              <a:t> </a:t>
            </a:r>
            <a:r>
              <a:rPr lang="en-US" sz="2200" dirty="0" err="1"/>
              <a:t>işletme</a:t>
            </a:r>
            <a:r>
              <a:rPr lang="en-US" sz="2200" dirty="0"/>
              <a:t> </a:t>
            </a:r>
            <a:r>
              <a:rPr lang="en-US" sz="2200" dirty="0" err="1"/>
              <a:t>ile</a:t>
            </a:r>
            <a:r>
              <a:rPr lang="en-US" sz="2200" dirty="0"/>
              <a:t> </a:t>
            </a:r>
            <a:r>
              <a:rPr lang="en-US" sz="2200" dirty="0" err="1"/>
              <a:t>çok</a:t>
            </a:r>
            <a:r>
              <a:rPr lang="en-US" sz="2200" dirty="0"/>
              <a:t> </a:t>
            </a:r>
            <a:r>
              <a:rPr lang="en-US" sz="2200" dirty="0" err="1"/>
              <a:t>yakın</a:t>
            </a:r>
            <a:r>
              <a:rPr lang="en-US" sz="2200" dirty="0"/>
              <a:t> </a:t>
            </a:r>
            <a:r>
              <a:rPr lang="en-US" sz="2200" dirty="0" err="1"/>
              <a:t>işbirliği</a:t>
            </a:r>
            <a:r>
              <a:rPr lang="en-US" sz="2200" dirty="0"/>
              <a:t> </a:t>
            </a:r>
            <a:r>
              <a:rPr lang="en-US" sz="2200" dirty="0" err="1"/>
              <a:t>sözleşme</a:t>
            </a:r>
            <a:r>
              <a:rPr lang="en-US" sz="2200" dirty="0"/>
              <a:t> </a:t>
            </a:r>
            <a:r>
              <a:rPr lang="en-US" sz="2200" dirty="0" err="1"/>
              <a:t>süresi</a:t>
            </a:r>
            <a:r>
              <a:rPr lang="en-US" sz="2200" dirty="0"/>
              <a:t> </a:t>
            </a:r>
            <a:r>
              <a:rPr lang="en-US" sz="2200" dirty="0" err="1"/>
              <a:t>sonrasında</a:t>
            </a:r>
            <a:r>
              <a:rPr lang="en-US" sz="2200" dirty="0"/>
              <a:t> </a:t>
            </a:r>
            <a:r>
              <a:rPr lang="en-US" sz="2200" dirty="0" err="1"/>
              <a:t>veya</a:t>
            </a:r>
            <a:r>
              <a:rPr lang="en-US" sz="2200" dirty="0"/>
              <a:t> </a:t>
            </a:r>
            <a:r>
              <a:rPr lang="en-US" sz="2200" dirty="0" err="1"/>
              <a:t>süresince</a:t>
            </a:r>
            <a:r>
              <a:rPr lang="en-US" sz="2200" dirty="0"/>
              <a:t> </a:t>
            </a:r>
            <a:r>
              <a:rPr lang="en-US" sz="2200" dirty="0" err="1"/>
              <a:t>işletmeler</a:t>
            </a:r>
            <a:r>
              <a:rPr lang="en-US" sz="2200" dirty="0"/>
              <a:t> </a:t>
            </a:r>
            <a:r>
              <a:rPr lang="en-US" sz="2200" dirty="0" err="1"/>
              <a:t>için</a:t>
            </a:r>
            <a:r>
              <a:rPr lang="en-US" sz="2200" dirty="0"/>
              <a:t> </a:t>
            </a:r>
            <a:r>
              <a:rPr lang="en-US" sz="2200" dirty="0" err="1"/>
              <a:t>önemli</a:t>
            </a:r>
            <a:r>
              <a:rPr lang="en-US" sz="2200" dirty="0"/>
              <a:t> risk </a:t>
            </a:r>
            <a:r>
              <a:rPr lang="en-US" sz="2200" dirty="0" err="1"/>
              <a:t>taşır</a:t>
            </a:r>
            <a:r>
              <a:rPr lang="en-US" sz="2200" dirty="0"/>
              <a:t>. </a:t>
            </a:r>
            <a:r>
              <a:rPr lang="en-US" sz="2200" dirty="0" err="1"/>
              <a:t>Uzun</a:t>
            </a:r>
            <a:r>
              <a:rPr lang="en-US" sz="2200" dirty="0"/>
              <a:t> </a:t>
            </a:r>
            <a:r>
              <a:rPr lang="en-US" sz="2200" dirty="0" err="1"/>
              <a:t>vadeli</a:t>
            </a:r>
            <a:r>
              <a:rPr lang="en-US" sz="2200" dirty="0"/>
              <a:t> </a:t>
            </a:r>
            <a:r>
              <a:rPr lang="en-US" sz="2200" dirty="0" err="1"/>
              <a:t>işbirliklerinin</a:t>
            </a:r>
            <a:r>
              <a:rPr lang="en-US" sz="2200" dirty="0"/>
              <a:t> </a:t>
            </a:r>
            <a:r>
              <a:rPr lang="en-US" sz="2200" dirty="0" err="1"/>
              <a:t>işletmelerin</a:t>
            </a:r>
            <a:r>
              <a:rPr lang="en-US" sz="2200" dirty="0"/>
              <a:t> </a:t>
            </a:r>
            <a:r>
              <a:rPr lang="en-US" sz="2200" dirty="0" err="1"/>
              <a:t>stratejik</a:t>
            </a:r>
            <a:r>
              <a:rPr lang="en-US" sz="2200" dirty="0"/>
              <a:t> </a:t>
            </a:r>
            <a:r>
              <a:rPr lang="en-US" sz="2200" dirty="0" err="1"/>
              <a:t>hedefleri</a:t>
            </a:r>
            <a:r>
              <a:rPr lang="en-US" sz="2200" dirty="0"/>
              <a:t> </a:t>
            </a:r>
            <a:r>
              <a:rPr lang="en-US" sz="2200" dirty="0" err="1"/>
              <a:t>için</a:t>
            </a:r>
            <a:r>
              <a:rPr lang="en-US" sz="2200" dirty="0"/>
              <a:t> </a:t>
            </a:r>
            <a:r>
              <a:rPr lang="en-US" sz="2200" dirty="0" err="1"/>
              <a:t>tehlikeli</a:t>
            </a:r>
            <a:r>
              <a:rPr lang="en-US" sz="2200" dirty="0"/>
              <a:t> </a:t>
            </a:r>
            <a:r>
              <a:rPr lang="en-US" sz="2200" dirty="0" err="1"/>
              <a:t>olduğu</a:t>
            </a:r>
            <a:r>
              <a:rPr lang="en-US" sz="2200" dirty="0"/>
              <a:t> </a:t>
            </a:r>
            <a:r>
              <a:rPr lang="en-US" sz="2200" dirty="0" err="1"/>
              <a:t>bu</a:t>
            </a:r>
            <a:r>
              <a:rPr lang="en-US" sz="2200" dirty="0"/>
              <a:t> </a:t>
            </a:r>
            <a:r>
              <a:rPr lang="en-US" sz="2200" dirty="0" err="1"/>
              <a:t>yüzden</a:t>
            </a:r>
            <a:r>
              <a:rPr lang="en-US" sz="2200" dirty="0"/>
              <a:t> </a:t>
            </a:r>
            <a:r>
              <a:rPr lang="en-US" sz="2200" dirty="0" err="1"/>
              <a:t>çoğu</a:t>
            </a:r>
            <a:r>
              <a:rPr lang="en-US" sz="2200" dirty="0"/>
              <a:t> </a:t>
            </a:r>
            <a:r>
              <a:rPr lang="en-US" sz="2200" dirty="0" err="1"/>
              <a:t>işletmenin</a:t>
            </a:r>
            <a:r>
              <a:rPr lang="en-US" sz="2200" dirty="0"/>
              <a:t> </a:t>
            </a:r>
            <a:r>
              <a:rPr lang="en-US" sz="2200" dirty="0" err="1"/>
              <a:t>bu</a:t>
            </a:r>
            <a:r>
              <a:rPr lang="en-US" sz="2200" dirty="0"/>
              <a:t> </a:t>
            </a:r>
            <a:r>
              <a:rPr lang="en-US" sz="2200" dirty="0" err="1"/>
              <a:t>tür</a:t>
            </a:r>
            <a:r>
              <a:rPr lang="en-US" sz="2200" dirty="0"/>
              <a:t> </a:t>
            </a:r>
            <a:r>
              <a:rPr lang="en-US" sz="2200" dirty="0" err="1"/>
              <a:t>hizmetler</a:t>
            </a:r>
            <a:r>
              <a:rPr lang="en-US" sz="2200" dirty="0"/>
              <a:t> </a:t>
            </a:r>
            <a:r>
              <a:rPr lang="en-US" sz="2200" dirty="0" err="1"/>
              <a:t>için</a:t>
            </a:r>
            <a:r>
              <a:rPr lang="en-US" sz="2200" dirty="0"/>
              <a:t> </a:t>
            </a:r>
            <a:r>
              <a:rPr lang="en-US" sz="2200" dirty="0" err="1"/>
              <a:t>yaptıkları</a:t>
            </a:r>
            <a:r>
              <a:rPr lang="en-US" sz="2200" dirty="0"/>
              <a:t> </a:t>
            </a:r>
            <a:r>
              <a:rPr lang="en-US" sz="2200" dirty="0" err="1"/>
              <a:t>kontratlarda</a:t>
            </a:r>
            <a:r>
              <a:rPr lang="en-US" sz="2200" dirty="0"/>
              <a:t> </a:t>
            </a:r>
            <a:r>
              <a:rPr lang="en-US" sz="2200" dirty="0" err="1"/>
              <a:t>bir</a:t>
            </a:r>
            <a:r>
              <a:rPr lang="en-US" sz="2200" dirty="0"/>
              <a:t> </a:t>
            </a:r>
            <a:r>
              <a:rPr lang="en-US" sz="2200" dirty="0" err="1"/>
              <a:t>yıllık</a:t>
            </a:r>
            <a:r>
              <a:rPr lang="en-US" sz="2200" dirty="0"/>
              <a:t> </a:t>
            </a:r>
            <a:r>
              <a:rPr lang="en-US" sz="2200" dirty="0" err="1"/>
              <a:t>süreyi</a:t>
            </a:r>
            <a:r>
              <a:rPr lang="en-US" sz="2200" dirty="0"/>
              <a:t> </a:t>
            </a:r>
            <a:r>
              <a:rPr lang="en-US" sz="2200" dirty="0" err="1"/>
              <a:t>aşmadıkları</a:t>
            </a:r>
            <a:r>
              <a:rPr lang="en-US" sz="2200" dirty="0"/>
              <a:t> </a:t>
            </a:r>
            <a:r>
              <a:rPr lang="en-US" sz="2200" dirty="0" err="1"/>
              <a:t>gözlemlenir</a:t>
            </a:r>
            <a:r>
              <a:rPr lang="en-US" sz="2200" dirty="0"/>
              <a:t>.</a:t>
            </a:r>
            <a:endParaRPr lang="tr-TR" sz="2200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LOJİSTİKTE TEMEL KONULAR, FAALİYETLER VE DIŞ KAYNAK KULLANIMI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tr-TR" sz="5100" b="1" dirty="0" smtClean="0"/>
              <a:t> </a:t>
            </a:r>
            <a:r>
              <a:rPr lang="tr-TR" sz="9800" b="1" dirty="0" smtClean="0"/>
              <a:t>2.3.4 </a:t>
            </a:r>
            <a:r>
              <a:rPr lang="en-US" sz="9800" b="1" dirty="0" err="1" smtClean="0"/>
              <a:t>Dış</a:t>
            </a:r>
            <a:r>
              <a:rPr lang="en-US" sz="9800" b="1" dirty="0" smtClean="0"/>
              <a:t> </a:t>
            </a:r>
            <a:r>
              <a:rPr lang="en-US" sz="9800" b="1" dirty="0" err="1"/>
              <a:t>Kaynak</a:t>
            </a:r>
            <a:r>
              <a:rPr lang="en-US" sz="9800" b="1" dirty="0"/>
              <a:t> </a:t>
            </a:r>
            <a:r>
              <a:rPr lang="en-US" sz="9800" b="1" dirty="0" err="1"/>
              <a:t>Kullanımında</a:t>
            </a:r>
            <a:r>
              <a:rPr lang="en-US" sz="9800" b="1" dirty="0"/>
              <a:t> </a:t>
            </a:r>
            <a:r>
              <a:rPr lang="en-US" sz="9800" b="1" dirty="0" err="1"/>
              <a:t>Tarafların</a:t>
            </a:r>
            <a:r>
              <a:rPr lang="en-US" sz="9800" b="1" dirty="0"/>
              <a:t> </a:t>
            </a:r>
            <a:r>
              <a:rPr lang="en-US" sz="9800" b="1" dirty="0" err="1"/>
              <a:t>Fonksiyonları</a:t>
            </a:r>
            <a:endParaRPr lang="tr-TR" sz="9800" b="1" dirty="0"/>
          </a:p>
          <a:p>
            <a:r>
              <a:rPr lang="en-US" sz="9600" dirty="0" err="1"/>
              <a:t>Önceleri</a:t>
            </a:r>
            <a:r>
              <a:rPr lang="en-US" sz="9600" dirty="0"/>
              <a:t> </a:t>
            </a:r>
            <a:r>
              <a:rPr lang="en-US" sz="9600" dirty="0" err="1"/>
              <a:t>lojistikte</a:t>
            </a:r>
            <a:r>
              <a:rPr lang="en-US" sz="9600" dirty="0"/>
              <a:t> </a:t>
            </a:r>
            <a:r>
              <a:rPr lang="en-US" sz="9600" dirty="0" err="1"/>
              <a:t>ancak</a:t>
            </a:r>
            <a:r>
              <a:rPr lang="en-US" sz="9600" dirty="0"/>
              <a:t> </a:t>
            </a:r>
            <a:r>
              <a:rPr lang="en-US" sz="9600" dirty="0" err="1"/>
              <a:t>faaliyeti</a:t>
            </a:r>
            <a:r>
              <a:rPr lang="en-US" sz="9600" dirty="0"/>
              <a:t> </a:t>
            </a:r>
            <a:r>
              <a:rPr lang="en-US" sz="9600" dirty="0" err="1"/>
              <a:t>talep</a:t>
            </a:r>
            <a:r>
              <a:rPr lang="en-US" sz="9600" dirty="0"/>
              <a:t> </a:t>
            </a:r>
            <a:r>
              <a:rPr lang="en-US" sz="9600" dirty="0" err="1"/>
              <a:t>eden</a:t>
            </a:r>
            <a:r>
              <a:rPr lang="en-US" sz="9600" dirty="0"/>
              <a:t> </a:t>
            </a:r>
            <a:r>
              <a:rPr lang="en-US" sz="9600" dirty="0" err="1"/>
              <a:t>ve</a:t>
            </a:r>
            <a:r>
              <a:rPr lang="en-US" sz="9600" dirty="0"/>
              <a:t> </a:t>
            </a:r>
            <a:r>
              <a:rPr lang="en-US" sz="9600" dirty="0" err="1"/>
              <a:t>bu</a:t>
            </a:r>
            <a:r>
              <a:rPr lang="en-US" sz="9600" dirty="0"/>
              <a:t> </a:t>
            </a:r>
            <a:r>
              <a:rPr lang="en-US" sz="9600" dirty="0" err="1"/>
              <a:t>faaliyeti</a:t>
            </a:r>
            <a:r>
              <a:rPr lang="en-US" sz="9600" dirty="0"/>
              <a:t> </a:t>
            </a:r>
            <a:r>
              <a:rPr lang="en-US" sz="9600" dirty="0" err="1"/>
              <a:t>ona</a:t>
            </a:r>
            <a:r>
              <a:rPr lang="en-US" sz="9600" dirty="0"/>
              <a:t> </a:t>
            </a:r>
            <a:r>
              <a:rPr lang="en-US" sz="9600" dirty="0" err="1"/>
              <a:t>sunan</a:t>
            </a:r>
            <a:r>
              <a:rPr lang="en-US" sz="9600" dirty="0"/>
              <a:t> </a:t>
            </a:r>
            <a:r>
              <a:rPr lang="en-US" sz="9600" dirty="0" err="1"/>
              <a:t>iki</a:t>
            </a:r>
            <a:r>
              <a:rPr lang="en-US" sz="9600" dirty="0"/>
              <a:t> </a:t>
            </a:r>
            <a:r>
              <a:rPr lang="en-US" sz="9600" dirty="0" err="1"/>
              <a:t>taraftan</a:t>
            </a:r>
            <a:r>
              <a:rPr lang="en-US" sz="9600" dirty="0"/>
              <a:t> </a:t>
            </a:r>
            <a:r>
              <a:rPr lang="en-US" sz="9600" dirty="0" err="1"/>
              <a:t>bahsetmek</a:t>
            </a:r>
            <a:r>
              <a:rPr lang="en-US" sz="9600" dirty="0"/>
              <a:t> </a:t>
            </a:r>
            <a:r>
              <a:rPr lang="en-US" sz="9600" dirty="0" err="1"/>
              <a:t>mümkündü</a:t>
            </a:r>
            <a:r>
              <a:rPr lang="en-US" sz="9600" dirty="0"/>
              <a:t>. </a:t>
            </a:r>
            <a:r>
              <a:rPr lang="en-US" sz="9600" dirty="0" err="1"/>
              <a:t>Zamanla</a:t>
            </a:r>
            <a:r>
              <a:rPr lang="en-US" sz="9600" dirty="0"/>
              <a:t> </a:t>
            </a:r>
            <a:r>
              <a:rPr lang="en-US" sz="9600" dirty="0" err="1"/>
              <a:t>üçüncü</a:t>
            </a:r>
            <a:r>
              <a:rPr lang="en-US" sz="9600" dirty="0"/>
              <a:t> </a:t>
            </a:r>
            <a:r>
              <a:rPr lang="en-US" sz="9600" dirty="0" err="1"/>
              <a:t>ve</a:t>
            </a:r>
            <a:r>
              <a:rPr lang="en-US" sz="9600" dirty="0"/>
              <a:t> </a:t>
            </a:r>
            <a:r>
              <a:rPr lang="en-US" sz="9600" dirty="0" err="1"/>
              <a:t>dördüncü</a:t>
            </a:r>
            <a:r>
              <a:rPr lang="en-US" sz="9600" dirty="0"/>
              <a:t> </a:t>
            </a:r>
            <a:r>
              <a:rPr lang="en-US" sz="9600" dirty="0" err="1"/>
              <a:t>parti</a:t>
            </a:r>
            <a:r>
              <a:rPr lang="en-US" sz="9600" dirty="0"/>
              <a:t> </a:t>
            </a:r>
            <a:r>
              <a:rPr lang="en-US" sz="9600" dirty="0" err="1"/>
              <a:t>olarak</a:t>
            </a:r>
            <a:r>
              <a:rPr lang="en-US" sz="9600" dirty="0"/>
              <a:t> </a:t>
            </a:r>
            <a:r>
              <a:rPr lang="en-US" sz="9600" dirty="0" err="1"/>
              <a:t>adlandırılan</a:t>
            </a:r>
            <a:r>
              <a:rPr lang="en-US" sz="9600" dirty="0"/>
              <a:t> </a:t>
            </a:r>
            <a:r>
              <a:rPr lang="en-US" sz="9600" dirty="0" err="1"/>
              <a:t>iki</a:t>
            </a:r>
            <a:r>
              <a:rPr lang="en-US" sz="9600" dirty="0"/>
              <a:t>  </a:t>
            </a:r>
            <a:r>
              <a:rPr lang="en-US" sz="9600" dirty="0" err="1"/>
              <a:t>yeni</a:t>
            </a:r>
            <a:r>
              <a:rPr lang="en-US" sz="9600" dirty="0"/>
              <a:t> </a:t>
            </a:r>
            <a:r>
              <a:rPr lang="en-US" sz="9600" dirty="0" err="1"/>
              <a:t>tarafın</a:t>
            </a:r>
            <a:r>
              <a:rPr lang="en-US" sz="9600" dirty="0"/>
              <a:t> </a:t>
            </a:r>
            <a:r>
              <a:rPr lang="en-US" sz="9600" dirty="0" err="1"/>
              <a:t>sektörde</a:t>
            </a:r>
            <a:r>
              <a:rPr lang="en-US" sz="9600" dirty="0"/>
              <a:t> </a:t>
            </a:r>
            <a:r>
              <a:rPr lang="en-US" sz="9600" dirty="0" err="1"/>
              <a:t>kendini</a:t>
            </a:r>
            <a:r>
              <a:rPr lang="en-US" sz="9600" dirty="0"/>
              <a:t> </a:t>
            </a:r>
            <a:r>
              <a:rPr lang="en-US" sz="9600" dirty="0" err="1"/>
              <a:t>göstermesi</a:t>
            </a:r>
            <a:r>
              <a:rPr lang="en-US" sz="9600" dirty="0"/>
              <a:t> </a:t>
            </a:r>
            <a:r>
              <a:rPr lang="en-US" sz="9600" dirty="0" err="1"/>
              <a:t>ile</a:t>
            </a:r>
            <a:r>
              <a:rPr lang="en-US" sz="9600" dirty="0"/>
              <a:t> </a:t>
            </a:r>
            <a:r>
              <a:rPr lang="en-US" sz="9600" dirty="0" err="1"/>
              <a:t>yeni</a:t>
            </a:r>
            <a:r>
              <a:rPr lang="en-US" sz="9600" dirty="0"/>
              <a:t> </a:t>
            </a:r>
            <a:r>
              <a:rPr lang="en-US" sz="9600" dirty="0" err="1"/>
              <a:t>açılımlar</a:t>
            </a:r>
            <a:r>
              <a:rPr lang="en-US" sz="9600" dirty="0"/>
              <a:t> </a:t>
            </a:r>
            <a:r>
              <a:rPr lang="en-US" sz="9600" dirty="0" err="1"/>
              <a:t>yaşandı</a:t>
            </a:r>
            <a:r>
              <a:rPr lang="en-US" sz="9600" dirty="0" smtClean="0"/>
              <a:t>.</a:t>
            </a:r>
            <a:r>
              <a:rPr lang="en-US" sz="9600" dirty="0"/>
              <a:t> </a:t>
            </a:r>
            <a:endParaRPr lang="tr-TR" sz="9600" dirty="0"/>
          </a:p>
          <a:p>
            <a:r>
              <a:rPr lang="en-US" sz="9600" dirty="0" err="1"/>
              <a:t>Böylece</a:t>
            </a:r>
            <a:r>
              <a:rPr lang="en-US" sz="9600" dirty="0"/>
              <a:t> </a:t>
            </a:r>
            <a:r>
              <a:rPr lang="en-US" sz="9600" dirty="0" err="1"/>
              <a:t>stratejik</a:t>
            </a:r>
            <a:r>
              <a:rPr lang="en-US" sz="9600" dirty="0"/>
              <a:t> </a:t>
            </a:r>
            <a:r>
              <a:rPr lang="en-US" sz="9600" dirty="0" err="1"/>
              <a:t>olarak</a:t>
            </a:r>
            <a:r>
              <a:rPr lang="en-US" sz="9600" dirty="0"/>
              <a:t> </a:t>
            </a:r>
            <a:r>
              <a:rPr lang="en-US" sz="9600" dirty="0" err="1"/>
              <a:t>ifade</a:t>
            </a:r>
            <a:r>
              <a:rPr lang="en-US" sz="9600" dirty="0"/>
              <a:t> </a:t>
            </a:r>
            <a:r>
              <a:rPr lang="en-US" sz="9600" dirty="0" err="1"/>
              <a:t>edilebilen</a:t>
            </a:r>
            <a:r>
              <a:rPr lang="en-US" sz="9600" dirty="0"/>
              <a:t> </a:t>
            </a:r>
            <a:r>
              <a:rPr lang="en-US" sz="9600" dirty="0" err="1"/>
              <a:t>işbirliği</a:t>
            </a:r>
            <a:r>
              <a:rPr lang="en-US" sz="9600" dirty="0"/>
              <a:t> </a:t>
            </a:r>
            <a:r>
              <a:rPr lang="en-US" sz="9600" dirty="0" err="1"/>
              <a:t>ile</a:t>
            </a:r>
            <a:r>
              <a:rPr lang="en-US" sz="9600" dirty="0"/>
              <a:t> </a:t>
            </a:r>
            <a:r>
              <a:rPr lang="en-US" sz="9600" dirty="0" err="1"/>
              <a:t>çok</a:t>
            </a:r>
            <a:r>
              <a:rPr lang="en-US" sz="9600" dirty="0"/>
              <a:t> </a:t>
            </a:r>
            <a:r>
              <a:rPr lang="en-US" sz="9600" dirty="0" err="1"/>
              <a:t>karmaşık</a:t>
            </a:r>
            <a:r>
              <a:rPr lang="en-US" sz="9600" dirty="0"/>
              <a:t> </a:t>
            </a:r>
            <a:r>
              <a:rPr lang="en-US" sz="9600" dirty="0" err="1"/>
              <a:t>zincirleme</a:t>
            </a:r>
            <a:r>
              <a:rPr lang="en-US" sz="9600" dirty="0"/>
              <a:t> </a:t>
            </a:r>
            <a:r>
              <a:rPr lang="en-US" sz="9600" dirty="0" err="1"/>
              <a:t>bir</a:t>
            </a:r>
            <a:r>
              <a:rPr lang="en-US" sz="9600" dirty="0"/>
              <a:t> model </a:t>
            </a:r>
            <a:r>
              <a:rPr lang="en-US" sz="9600" dirty="0" err="1"/>
              <a:t>ortaya</a:t>
            </a:r>
            <a:r>
              <a:rPr lang="en-US" sz="9600" dirty="0"/>
              <a:t> </a:t>
            </a:r>
            <a:r>
              <a:rPr lang="en-US" sz="9600" dirty="0" err="1"/>
              <a:t>çıktı</a:t>
            </a:r>
            <a:r>
              <a:rPr lang="en-US" sz="9600" dirty="0"/>
              <a:t>. Bu </a:t>
            </a:r>
            <a:r>
              <a:rPr lang="en-US" sz="9600" dirty="0" err="1"/>
              <a:t>işbirliklerinin</a:t>
            </a:r>
            <a:r>
              <a:rPr lang="en-US" sz="9600" dirty="0"/>
              <a:t> </a:t>
            </a:r>
            <a:r>
              <a:rPr lang="en-US" sz="9600" dirty="0" err="1"/>
              <a:t>teknolojik</a:t>
            </a:r>
            <a:r>
              <a:rPr lang="en-US" sz="9600" dirty="0"/>
              <a:t>, </a:t>
            </a:r>
            <a:r>
              <a:rPr lang="en-US" sz="9600" dirty="0" err="1"/>
              <a:t>ticari</a:t>
            </a:r>
            <a:r>
              <a:rPr lang="en-US" sz="9600" dirty="0"/>
              <a:t> </a:t>
            </a:r>
            <a:r>
              <a:rPr lang="en-US" sz="9600" dirty="0" err="1"/>
              <a:t>ve</a:t>
            </a:r>
            <a:r>
              <a:rPr lang="en-US" sz="9600" dirty="0"/>
              <a:t> </a:t>
            </a:r>
            <a:r>
              <a:rPr lang="en-US" sz="9600" dirty="0" err="1"/>
              <a:t>etik</a:t>
            </a:r>
            <a:r>
              <a:rPr lang="en-US" sz="9600" dirty="0"/>
              <a:t> </a:t>
            </a:r>
            <a:r>
              <a:rPr lang="en-US" sz="9600" dirty="0" err="1"/>
              <a:t>anlamda</a:t>
            </a:r>
            <a:r>
              <a:rPr lang="en-US" sz="9600" dirty="0"/>
              <a:t> </a:t>
            </a:r>
            <a:r>
              <a:rPr lang="en-US" sz="9600" dirty="0" err="1"/>
              <a:t>sorunları</a:t>
            </a:r>
            <a:r>
              <a:rPr lang="en-US" sz="9600" dirty="0"/>
              <a:t> </a:t>
            </a:r>
            <a:r>
              <a:rPr lang="en-US" sz="9600" dirty="0" err="1"/>
              <a:t>da</a:t>
            </a:r>
            <a:r>
              <a:rPr lang="en-US" sz="9600" dirty="0"/>
              <a:t> </a:t>
            </a:r>
            <a:r>
              <a:rPr lang="en-US" sz="9600" dirty="0" err="1"/>
              <a:t>beraberinde</a:t>
            </a:r>
            <a:r>
              <a:rPr lang="en-US" sz="9600" dirty="0"/>
              <a:t> </a:t>
            </a:r>
            <a:r>
              <a:rPr lang="en-US" sz="9600" dirty="0" err="1"/>
              <a:t>getirdiği</a:t>
            </a:r>
            <a:r>
              <a:rPr lang="en-US" sz="9600" dirty="0"/>
              <a:t> </a:t>
            </a:r>
            <a:r>
              <a:rPr lang="en-US" sz="9600" dirty="0" err="1"/>
              <a:t>görüldü</a:t>
            </a:r>
            <a:r>
              <a:rPr lang="en-US" sz="9600" dirty="0"/>
              <a:t>. </a:t>
            </a:r>
            <a:r>
              <a:rPr lang="en-US" sz="9600" dirty="0" err="1"/>
              <a:t>Üç</a:t>
            </a:r>
            <a:r>
              <a:rPr lang="en-US" sz="9600" dirty="0"/>
              <a:t> </a:t>
            </a:r>
            <a:r>
              <a:rPr lang="en-US" sz="9600" dirty="0" err="1"/>
              <a:t>farklı</a:t>
            </a:r>
            <a:r>
              <a:rPr lang="en-US" sz="9600" dirty="0"/>
              <a:t> </a:t>
            </a:r>
            <a:r>
              <a:rPr lang="en-US" sz="9600" dirty="0" err="1"/>
              <a:t>dış</a:t>
            </a:r>
            <a:r>
              <a:rPr lang="en-US" sz="9600" dirty="0"/>
              <a:t> </a:t>
            </a:r>
            <a:r>
              <a:rPr lang="en-US" sz="9600" dirty="0" err="1"/>
              <a:t>kaynak</a:t>
            </a:r>
            <a:r>
              <a:rPr lang="en-US" sz="9600" dirty="0"/>
              <a:t> </a:t>
            </a:r>
            <a:r>
              <a:rPr lang="en-US" sz="9600" dirty="0" err="1"/>
              <a:t>kullanımından</a:t>
            </a:r>
            <a:r>
              <a:rPr lang="en-US" sz="9600" dirty="0"/>
              <a:t> </a:t>
            </a:r>
            <a:r>
              <a:rPr lang="en-US" sz="9600" dirty="0" err="1"/>
              <a:t>bahsedilebilir</a:t>
            </a:r>
            <a:r>
              <a:rPr lang="en-US" sz="9600" dirty="0"/>
              <a:t>:</a:t>
            </a:r>
            <a:endParaRPr lang="tr-TR" sz="9600" dirty="0"/>
          </a:p>
          <a:p>
            <a:pPr lvl="3"/>
            <a:r>
              <a:rPr lang="en-US" sz="9600" dirty="0" err="1"/>
              <a:t>Üretimde</a:t>
            </a:r>
            <a:r>
              <a:rPr lang="en-US" sz="9600" dirty="0"/>
              <a:t> </a:t>
            </a:r>
            <a:r>
              <a:rPr lang="en-US" sz="9600" dirty="0" err="1"/>
              <a:t>dış</a:t>
            </a:r>
            <a:r>
              <a:rPr lang="en-US" sz="9600" dirty="0"/>
              <a:t> </a:t>
            </a:r>
            <a:r>
              <a:rPr lang="en-US" sz="9600" dirty="0" err="1"/>
              <a:t>kaynak</a:t>
            </a:r>
            <a:r>
              <a:rPr lang="en-US" sz="9600" dirty="0"/>
              <a:t> </a:t>
            </a:r>
            <a:r>
              <a:rPr lang="en-US" sz="9600" dirty="0" err="1"/>
              <a:t>kullanımı</a:t>
            </a:r>
            <a:r>
              <a:rPr lang="en-US" sz="9600" dirty="0"/>
              <a:t>,</a:t>
            </a:r>
            <a:endParaRPr lang="tr-TR" sz="9600" dirty="0"/>
          </a:p>
          <a:p>
            <a:pPr lvl="3"/>
            <a:r>
              <a:rPr lang="en-US" sz="9600" dirty="0" err="1"/>
              <a:t>Katma</a:t>
            </a:r>
            <a:r>
              <a:rPr lang="en-US" sz="9600" dirty="0"/>
              <a:t> </a:t>
            </a:r>
            <a:r>
              <a:rPr lang="en-US" sz="9600" dirty="0" err="1"/>
              <a:t>değer</a:t>
            </a:r>
            <a:r>
              <a:rPr lang="en-US" sz="9600" dirty="0"/>
              <a:t> </a:t>
            </a:r>
            <a:r>
              <a:rPr lang="en-US" sz="9600" dirty="0" err="1"/>
              <a:t>yaratıcı</a:t>
            </a:r>
            <a:r>
              <a:rPr lang="en-US" sz="9600" dirty="0"/>
              <a:t> </a:t>
            </a:r>
            <a:r>
              <a:rPr lang="en-US" sz="9600" dirty="0" err="1"/>
              <a:t>lojistik</a:t>
            </a:r>
            <a:r>
              <a:rPr lang="en-US" sz="9600" dirty="0"/>
              <a:t>,</a:t>
            </a:r>
            <a:endParaRPr lang="tr-TR" sz="9600" dirty="0"/>
          </a:p>
          <a:p>
            <a:pPr lvl="3"/>
            <a:r>
              <a:rPr lang="en-US" sz="9600" dirty="0" err="1"/>
              <a:t>Ulaştırma</a:t>
            </a:r>
            <a:r>
              <a:rPr lang="en-US" sz="9600" dirty="0"/>
              <a:t>, </a:t>
            </a:r>
            <a:r>
              <a:rPr lang="en-US" sz="9600" dirty="0" err="1"/>
              <a:t>depolama</a:t>
            </a:r>
            <a:r>
              <a:rPr lang="en-US" sz="9600" dirty="0"/>
              <a:t> </a:t>
            </a:r>
            <a:r>
              <a:rPr lang="en-US" sz="9600" dirty="0" err="1"/>
              <a:t>ve</a:t>
            </a:r>
            <a:r>
              <a:rPr lang="en-US" sz="9600" dirty="0"/>
              <a:t> </a:t>
            </a:r>
            <a:r>
              <a:rPr lang="en-US" sz="9600" dirty="0" err="1"/>
              <a:t>dağıtımda</a:t>
            </a:r>
            <a:r>
              <a:rPr lang="en-US" sz="9600" dirty="0"/>
              <a:t> </a:t>
            </a:r>
            <a:r>
              <a:rPr lang="en-US" sz="9600" dirty="0" err="1"/>
              <a:t>dış</a:t>
            </a:r>
            <a:r>
              <a:rPr lang="en-US" sz="9600" dirty="0"/>
              <a:t> </a:t>
            </a:r>
            <a:r>
              <a:rPr lang="en-US" sz="9600" dirty="0" err="1"/>
              <a:t>kaynak</a:t>
            </a:r>
            <a:r>
              <a:rPr lang="en-US" sz="9600" dirty="0"/>
              <a:t> </a:t>
            </a:r>
            <a:r>
              <a:rPr lang="en-US" sz="9600" dirty="0" err="1"/>
              <a:t>kullanımı</a:t>
            </a:r>
            <a:r>
              <a:rPr lang="en-US" sz="9600" dirty="0"/>
              <a:t>.</a:t>
            </a:r>
            <a:endParaRPr lang="tr-TR" sz="9600" dirty="0"/>
          </a:p>
          <a:p>
            <a:endParaRPr lang="tr-TR" sz="9600" dirty="0"/>
          </a:p>
        </p:txBody>
      </p:sp>
    </p:spTree>
  </p:cSld>
  <p:clrMapOvr>
    <a:masterClrMapping/>
  </p:clrMapOvr>
  <p:transition>
    <p:push dir="u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LOJİSTİKTE TEMEL KONULAR, FAALİYETLER VE DIŞ KAYNAK KULLANIMI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2">
              <a:buNone/>
            </a:pPr>
            <a:r>
              <a:rPr lang="tr-TR" sz="4600" b="1" dirty="0" smtClean="0"/>
              <a:t>2.3.5 </a:t>
            </a:r>
            <a:r>
              <a:rPr lang="en-US" sz="4600" b="1" dirty="0" err="1" smtClean="0"/>
              <a:t>Üçüncü</a:t>
            </a:r>
            <a:r>
              <a:rPr lang="en-US" sz="4600" b="1" dirty="0" smtClean="0"/>
              <a:t> </a:t>
            </a:r>
            <a:r>
              <a:rPr lang="en-US" sz="4600" b="1" dirty="0" err="1"/>
              <a:t>Parti</a:t>
            </a:r>
            <a:r>
              <a:rPr lang="en-US" sz="4600" b="1" dirty="0"/>
              <a:t> </a:t>
            </a:r>
            <a:r>
              <a:rPr lang="en-US" sz="4600" b="1" dirty="0" err="1"/>
              <a:t>Lojistik</a:t>
            </a:r>
            <a:r>
              <a:rPr lang="en-US" sz="4600" b="1" dirty="0"/>
              <a:t> (3pl)</a:t>
            </a:r>
            <a:endParaRPr lang="tr-TR" sz="4600" b="1" dirty="0"/>
          </a:p>
          <a:p>
            <a:r>
              <a:rPr lang="en-US" dirty="0" err="1"/>
              <a:t>Üçüncü</a:t>
            </a:r>
            <a:r>
              <a:rPr lang="en-US" dirty="0"/>
              <a:t> </a:t>
            </a:r>
            <a:r>
              <a:rPr lang="en-US" dirty="0" err="1"/>
              <a:t>parti</a:t>
            </a:r>
            <a:r>
              <a:rPr lang="en-US" dirty="0"/>
              <a:t> </a:t>
            </a:r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aslında</a:t>
            </a:r>
            <a:r>
              <a:rPr lang="en-US" dirty="0"/>
              <a:t> </a:t>
            </a:r>
            <a:r>
              <a:rPr lang="en-US" dirty="0" err="1"/>
              <a:t>yukarıda</a:t>
            </a:r>
            <a:r>
              <a:rPr lang="en-US" dirty="0"/>
              <a:t> </a:t>
            </a:r>
            <a:r>
              <a:rPr lang="en-US" dirty="0" err="1"/>
              <a:t>bahsedilen</a:t>
            </a:r>
            <a:r>
              <a:rPr lang="en-US" dirty="0"/>
              <a:t> </a:t>
            </a:r>
            <a:r>
              <a:rPr lang="en-US" dirty="0" err="1"/>
              <a:t>dış</a:t>
            </a:r>
            <a:r>
              <a:rPr lang="en-US" dirty="0"/>
              <a:t> </a:t>
            </a:r>
            <a:r>
              <a:rPr lang="en-US" dirty="0" err="1"/>
              <a:t>kaynak</a:t>
            </a:r>
            <a:r>
              <a:rPr lang="en-US" dirty="0"/>
              <a:t> </a:t>
            </a:r>
            <a:r>
              <a:rPr lang="en-US" dirty="0" err="1"/>
              <a:t>kullanımının</a:t>
            </a:r>
            <a:r>
              <a:rPr lang="en-US" dirty="0"/>
              <a:t> </a:t>
            </a:r>
            <a:r>
              <a:rPr lang="en-US" dirty="0" err="1"/>
              <a:t>kendisidir</a:t>
            </a:r>
            <a:r>
              <a:rPr lang="en-US" dirty="0"/>
              <a:t>. </a:t>
            </a:r>
            <a:r>
              <a:rPr lang="en-US" dirty="0" err="1"/>
              <a:t>Ancak</a:t>
            </a:r>
            <a:r>
              <a:rPr lang="en-US" dirty="0"/>
              <a:t> </a:t>
            </a:r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sektörün</a:t>
            </a:r>
            <a:r>
              <a:rPr lang="en-US" dirty="0"/>
              <a:t> </a:t>
            </a:r>
            <a:r>
              <a:rPr lang="en-US" dirty="0" err="1"/>
              <a:t>değişim</a:t>
            </a:r>
            <a:r>
              <a:rPr lang="en-US" dirty="0"/>
              <a:t> </a:t>
            </a:r>
            <a:r>
              <a:rPr lang="en-US" dirty="0" err="1"/>
              <a:t>süreci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dördüncü</a:t>
            </a:r>
            <a:r>
              <a:rPr lang="en-US" dirty="0"/>
              <a:t> </a:t>
            </a:r>
            <a:r>
              <a:rPr lang="en-US" dirty="0" err="1"/>
              <a:t>taraf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adlandırılan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başka</a:t>
            </a:r>
            <a:r>
              <a:rPr lang="en-US" dirty="0"/>
              <a:t> </a:t>
            </a:r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tarafın</a:t>
            </a:r>
            <a:r>
              <a:rPr lang="en-US" dirty="0"/>
              <a:t> </a:t>
            </a:r>
            <a:r>
              <a:rPr lang="en-US" dirty="0" err="1"/>
              <a:t>ortaya</a:t>
            </a:r>
            <a:r>
              <a:rPr lang="en-US" dirty="0"/>
              <a:t> </a:t>
            </a:r>
            <a:r>
              <a:rPr lang="en-US" dirty="0" err="1"/>
              <a:t>çıkması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üçüncü</a:t>
            </a:r>
            <a:r>
              <a:rPr lang="en-US" dirty="0"/>
              <a:t> </a:t>
            </a:r>
            <a:r>
              <a:rPr lang="en-US" dirty="0" err="1"/>
              <a:t>taraf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parti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diğerinden</a:t>
            </a:r>
            <a:r>
              <a:rPr lang="en-US" dirty="0"/>
              <a:t> </a:t>
            </a:r>
            <a:r>
              <a:rPr lang="en-US" dirty="0" err="1"/>
              <a:t>ayrılmıştır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 err="1"/>
              <a:t>Birçok</a:t>
            </a:r>
            <a:r>
              <a:rPr lang="en-US" dirty="0"/>
              <a:t> </a:t>
            </a:r>
            <a:r>
              <a:rPr lang="en-US" dirty="0" err="1"/>
              <a:t>kaynakta</a:t>
            </a:r>
            <a:r>
              <a:rPr lang="en-US" dirty="0"/>
              <a:t> "</a:t>
            </a:r>
            <a:r>
              <a:rPr lang="en-US" dirty="0" err="1"/>
              <a:t>dış</a:t>
            </a:r>
            <a:r>
              <a:rPr lang="en-US" dirty="0"/>
              <a:t> </a:t>
            </a:r>
            <a:r>
              <a:rPr lang="en-US" dirty="0" err="1"/>
              <a:t>kaynak</a:t>
            </a:r>
            <a:r>
              <a:rPr lang="en-US" dirty="0"/>
              <a:t> </a:t>
            </a:r>
            <a:r>
              <a:rPr lang="en-US" dirty="0" err="1"/>
              <a:t>kullanımı</a:t>
            </a:r>
            <a:r>
              <a:rPr lang="en-US" dirty="0"/>
              <a:t>", "outsourcing" </a:t>
            </a:r>
            <a:r>
              <a:rPr lang="en-US" dirty="0" err="1"/>
              <a:t>ve</a:t>
            </a:r>
            <a:r>
              <a:rPr lang="en-US" dirty="0"/>
              <a:t> "</a:t>
            </a:r>
            <a:r>
              <a:rPr lang="en-US" dirty="0" err="1"/>
              <a:t>üçüncü</a:t>
            </a:r>
            <a:r>
              <a:rPr lang="en-US" dirty="0"/>
              <a:t> </a:t>
            </a:r>
            <a:r>
              <a:rPr lang="en-US" dirty="0" err="1"/>
              <a:t>parti</a:t>
            </a:r>
            <a:r>
              <a:rPr lang="en-US" dirty="0"/>
              <a:t> </a:t>
            </a:r>
            <a:r>
              <a:rPr lang="en-US" dirty="0" err="1"/>
              <a:t>lojistik</a:t>
            </a:r>
            <a:r>
              <a:rPr lang="en-US" dirty="0"/>
              <a:t>"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hizmeti</a:t>
            </a:r>
            <a:r>
              <a:rPr lang="en-US" dirty="0"/>
              <a:t> </a:t>
            </a:r>
            <a:r>
              <a:rPr lang="en-US" dirty="0" err="1"/>
              <a:t>ifade</a:t>
            </a:r>
            <a:r>
              <a:rPr lang="en-US" dirty="0"/>
              <a:t> </a:t>
            </a:r>
            <a:r>
              <a:rPr lang="en-US" dirty="0" err="1"/>
              <a:t>etmek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kullanılmıştır</a:t>
            </a:r>
            <a:r>
              <a:rPr lang="en-US" dirty="0"/>
              <a:t>. </a:t>
            </a:r>
            <a:r>
              <a:rPr lang="en-US" dirty="0" err="1"/>
              <a:t>Örneğin</a:t>
            </a:r>
            <a:r>
              <a:rPr lang="en-US" dirty="0"/>
              <a:t>, </a:t>
            </a:r>
            <a:r>
              <a:rPr lang="en-US" dirty="0" err="1"/>
              <a:t>LODER'in</a:t>
            </a:r>
            <a:r>
              <a:rPr lang="en-US" dirty="0"/>
              <a:t> </a:t>
            </a:r>
            <a:r>
              <a:rPr lang="en-US" dirty="0" err="1"/>
              <a:t>tanımına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üçüncü</a:t>
            </a:r>
            <a:r>
              <a:rPr lang="en-US" dirty="0"/>
              <a:t> </a:t>
            </a:r>
            <a:r>
              <a:rPr lang="en-US" dirty="0" err="1"/>
              <a:t>parti</a:t>
            </a:r>
            <a:r>
              <a:rPr lang="en-US" dirty="0"/>
              <a:t> </a:t>
            </a:r>
            <a:r>
              <a:rPr lang="en-US" dirty="0" err="1"/>
              <a:t>lojistik</a:t>
            </a:r>
            <a:r>
              <a:rPr lang="en-US" dirty="0"/>
              <a:t>, "</a:t>
            </a:r>
            <a:r>
              <a:rPr lang="en-US" dirty="0" err="1"/>
              <a:t>tedarik</a:t>
            </a:r>
            <a:r>
              <a:rPr lang="en-US" dirty="0"/>
              <a:t> </a:t>
            </a:r>
            <a:r>
              <a:rPr lang="en-US" dirty="0" err="1"/>
              <a:t>zinciri</a:t>
            </a:r>
            <a:r>
              <a:rPr lang="en-US" dirty="0"/>
              <a:t> </a:t>
            </a:r>
            <a:r>
              <a:rPr lang="en-US" dirty="0" err="1"/>
              <a:t>içindeki</a:t>
            </a:r>
            <a:r>
              <a:rPr lang="en-US" dirty="0"/>
              <a:t> </a:t>
            </a:r>
            <a:r>
              <a:rPr lang="en-US" dirty="0" err="1"/>
              <a:t>temel</a:t>
            </a:r>
            <a:r>
              <a:rPr lang="en-US" dirty="0"/>
              <a:t> </a:t>
            </a:r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faaliyetlerinden</a:t>
            </a:r>
            <a:r>
              <a:rPr lang="en-US" dirty="0"/>
              <a:t> </a:t>
            </a:r>
            <a:r>
              <a:rPr lang="en-US" dirty="0" err="1"/>
              <a:t>birkaçı</a:t>
            </a:r>
            <a:r>
              <a:rPr lang="en-US" dirty="0"/>
              <a:t> (</a:t>
            </a:r>
            <a:r>
              <a:rPr lang="en-US" dirty="0" err="1"/>
              <a:t>ardışık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en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üç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faaliyet-örneğin</a:t>
            </a:r>
            <a:r>
              <a:rPr lang="en-US" dirty="0"/>
              <a:t> </a:t>
            </a:r>
            <a:r>
              <a:rPr lang="en-US" dirty="0" err="1"/>
              <a:t>depolama</a:t>
            </a:r>
            <a:r>
              <a:rPr lang="en-US" dirty="0"/>
              <a:t>, </a:t>
            </a:r>
            <a:r>
              <a:rPr lang="en-US" dirty="0" err="1"/>
              <a:t>nakliye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stok</a:t>
            </a:r>
            <a:r>
              <a:rPr lang="en-US" dirty="0"/>
              <a:t> </a:t>
            </a:r>
            <a:r>
              <a:rPr lang="en-US" dirty="0" err="1"/>
              <a:t>yönetimi</a:t>
            </a:r>
            <a:r>
              <a:rPr lang="en-US" dirty="0"/>
              <a:t>) </a:t>
            </a:r>
            <a:r>
              <a:rPr lang="en-US" dirty="0" err="1"/>
              <a:t>konusunda</a:t>
            </a:r>
            <a:r>
              <a:rPr lang="en-US" dirty="0"/>
              <a:t> </a:t>
            </a:r>
            <a:r>
              <a:rPr lang="en-US" dirty="0" err="1"/>
              <a:t>uzman</a:t>
            </a:r>
            <a:r>
              <a:rPr lang="en-US" dirty="0"/>
              <a:t> </a:t>
            </a:r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şirketleri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üstlenilmesi</a:t>
            </a:r>
            <a:r>
              <a:rPr lang="en-US" dirty="0"/>
              <a:t>" dir.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LOJİSTİKTE TEMEL KONULAR, FAALİYETLER VE DIŞ KAYNAK KULLANIMI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2" indent="-342900">
              <a:buNone/>
            </a:pPr>
            <a:r>
              <a:rPr lang="tr-TR" sz="3900" b="1" dirty="0" smtClean="0"/>
              <a:t> 2.3.6 </a:t>
            </a:r>
            <a:r>
              <a:rPr lang="en-US" sz="3900" b="1" dirty="0" err="1" smtClean="0"/>
              <a:t>Dördüncü</a:t>
            </a:r>
            <a:r>
              <a:rPr lang="en-US" sz="3900" b="1" dirty="0" smtClean="0"/>
              <a:t> </a:t>
            </a:r>
            <a:r>
              <a:rPr lang="en-US" sz="3900" b="1" dirty="0" err="1"/>
              <a:t>Parti</a:t>
            </a:r>
            <a:r>
              <a:rPr lang="en-US" sz="3900" b="1" dirty="0"/>
              <a:t> </a:t>
            </a:r>
            <a:r>
              <a:rPr lang="en-US" sz="3900" b="1" dirty="0" err="1"/>
              <a:t>Lojistik</a:t>
            </a:r>
            <a:r>
              <a:rPr lang="en-US" sz="3900" b="1" dirty="0"/>
              <a:t> (4pl)</a:t>
            </a:r>
            <a:endParaRPr lang="tr-TR" sz="3900" b="1" dirty="0"/>
          </a:p>
          <a:p>
            <a:r>
              <a:rPr lang="en-US" dirty="0" err="1"/>
              <a:t>Dördüncü</a:t>
            </a:r>
            <a:r>
              <a:rPr lang="en-US" dirty="0"/>
              <a:t> </a:t>
            </a:r>
            <a:r>
              <a:rPr lang="en-US" dirty="0" err="1"/>
              <a:t>parti</a:t>
            </a:r>
            <a:r>
              <a:rPr lang="en-US" dirty="0"/>
              <a:t> </a:t>
            </a:r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kavramı</a:t>
            </a:r>
            <a:r>
              <a:rPr lang="en-US" dirty="0"/>
              <a:t>, </a:t>
            </a:r>
            <a:r>
              <a:rPr lang="en-US" dirty="0" err="1"/>
              <a:t>üçüncü</a:t>
            </a:r>
            <a:r>
              <a:rPr lang="en-US" dirty="0"/>
              <a:t> </a:t>
            </a:r>
            <a:r>
              <a:rPr lang="en-US" dirty="0" err="1"/>
              <a:t>parti</a:t>
            </a:r>
            <a:r>
              <a:rPr lang="en-US" dirty="0"/>
              <a:t> </a:t>
            </a:r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firmalarının</a:t>
            </a:r>
            <a:r>
              <a:rPr lang="en-US" dirty="0"/>
              <a:t> </a:t>
            </a:r>
            <a:r>
              <a:rPr lang="en-US" dirty="0" err="1"/>
              <a:t>yetersiz</a:t>
            </a:r>
            <a:r>
              <a:rPr lang="en-US" dirty="0"/>
              <a:t> </a:t>
            </a:r>
            <a:r>
              <a:rPr lang="en-US" dirty="0" err="1"/>
              <a:t>kalması</a:t>
            </a:r>
            <a:r>
              <a:rPr lang="en-US" dirty="0"/>
              <a:t> </a:t>
            </a:r>
            <a:r>
              <a:rPr lang="en-US" dirty="0" err="1"/>
              <a:t>nedeni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1990'Iarda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sektörde</a:t>
            </a:r>
            <a:r>
              <a:rPr lang="en-US" dirty="0"/>
              <a:t> </a:t>
            </a:r>
            <a:r>
              <a:rPr lang="en-US" dirty="0" err="1"/>
              <a:t>görülmeye</a:t>
            </a:r>
            <a:r>
              <a:rPr lang="en-US" dirty="0"/>
              <a:t> </a:t>
            </a:r>
            <a:r>
              <a:rPr lang="en-US" dirty="0" err="1"/>
              <a:t>başladı</a:t>
            </a:r>
            <a:r>
              <a:rPr lang="en-US" dirty="0"/>
              <a:t>. </a:t>
            </a:r>
            <a:r>
              <a:rPr lang="en-US" dirty="0" err="1"/>
              <a:t>Genelde</a:t>
            </a:r>
            <a:r>
              <a:rPr lang="en-US" dirty="0"/>
              <a:t> </a:t>
            </a:r>
            <a:r>
              <a:rPr lang="en-US" dirty="0" err="1"/>
              <a:t>taşıma</a:t>
            </a:r>
            <a:r>
              <a:rPr lang="en-US" dirty="0"/>
              <a:t>, </a:t>
            </a:r>
            <a:r>
              <a:rPr lang="en-US" dirty="0" err="1"/>
              <a:t>stok</a:t>
            </a:r>
            <a:r>
              <a:rPr lang="en-US" dirty="0"/>
              <a:t> </a:t>
            </a:r>
            <a:r>
              <a:rPr lang="en-US" dirty="0" err="1"/>
              <a:t>yönetimi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depolama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belli </a:t>
            </a:r>
            <a:r>
              <a:rPr lang="en-US" dirty="0" err="1"/>
              <a:t>alanlara</a:t>
            </a:r>
            <a:r>
              <a:rPr lang="en-US" dirty="0"/>
              <a:t> </a:t>
            </a:r>
            <a:r>
              <a:rPr lang="en-US" dirty="0" err="1"/>
              <a:t>yoğunlaşan</a:t>
            </a:r>
            <a:r>
              <a:rPr lang="en-US" dirty="0"/>
              <a:t> </a:t>
            </a:r>
            <a:r>
              <a:rPr lang="en-US" dirty="0" err="1"/>
              <a:t>üçüncü</a:t>
            </a:r>
            <a:r>
              <a:rPr lang="en-US" dirty="0"/>
              <a:t> </a:t>
            </a:r>
            <a:r>
              <a:rPr lang="en-US" dirty="0" err="1"/>
              <a:t>parti</a:t>
            </a:r>
            <a:r>
              <a:rPr lang="en-US" dirty="0"/>
              <a:t> </a:t>
            </a:r>
            <a:r>
              <a:rPr lang="en-US" dirty="0" err="1"/>
              <a:t>lojistikçileri</a:t>
            </a:r>
            <a:r>
              <a:rPr lang="en-US" dirty="0"/>
              <a:t>, </a:t>
            </a:r>
            <a:r>
              <a:rPr lang="en-US" dirty="0" err="1"/>
              <a:t>işletme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kurumların</a:t>
            </a:r>
            <a:r>
              <a:rPr lang="en-US" dirty="0"/>
              <a:t> </a:t>
            </a:r>
            <a:r>
              <a:rPr lang="en-US" dirty="0" err="1"/>
              <a:t>karmaşık</a:t>
            </a:r>
            <a:r>
              <a:rPr lang="en-US" dirty="0"/>
              <a:t> </a:t>
            </a:r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gereksinimlerine</a:t>
            </a:r>
            <a:r>
              <a:rPr lang="en-US" dirty="0"/>
              <a:t> </a:t>
            </a:r>
            <a:r>
              <a:rPr lang="en-US" dirty="0" err="1"/>
              <a:t>cevap</a:t>
            </a:r>
            <a:r>
              <a:rPr lang="en-US" dirty="0"/>
              <a:t> </a:t>
            </a:r>
            <a:r>
              <a:rPr lang="en-US" dirty="0" err="1"/>
              <a:t>veremez</a:t>
            </a:r>
            <a:r>
              <a:rPr lang="en-US" dirty="0"/>
              <a:t> </a:t>
            </a:r>
            <a:r>
              <a:rPr lang="en-US" dirty="0" err="1"/>
              <a:t>oldular</a:t>
            </a:r>
            <a:r>
              <a:rPr lang="en-US" dirty="0"/>
              <a:t>. Bu </a:t>
            </a:r>
            <a:r>
              <a:rPr lang="en-US" dirty="0" err="1"/>
              <a:t>açığı</a:t>
            </a:r>
            <a:r>
              <a:rPr lang="en-US" dirty="0"/>
              <a:t> </a:t>
            </a:r>
            <a:r>
              <a:rPr lang="en-US" dirty="0" err="1"/>
              <a:t>kapatmak</a:t>
            </a:r>
            <a:r>
              <a:rPr lang="en-US" dirty="0"/>
              <a:t> </a:t>
            </a:r>
            <a:r>
              <a:rPr lang="en-US" dirty="0" err="1"/>
              <a:t>maksadıyla</a:t>
            </a:r>
            <a:r>
              <a:rPr lang="en-US" dirty="0"/>
              <a:t> 4pl, </a:t>
            </a:r>
            <a:r>
              <a:rPr lang="en-US" dirty="0" err="1"/>
              <a:t>karmaşık</a:t>
            </a:r>
            <a:r>
              <a:rPr lang="en-US" dirty="0"/>
              <a:t> </a:t>
            </a:r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zincirin</a:t>
            </a:r>
            <a:r>
              <a:rPr lang="en-US" dirty="0"/>
              <a:t> </a:t>
            </a:r>
            <a:r>
              <a:rPr lang="en-US" dirty="0" err="1"/>
              <a:t>çözümleri</a:t>
            </a:r>
            <a:r>
              <a:rPr lang="en-US" dirty="0"/>
              <a:t> </a:t>
            </a:r>
            <a:r>
              <a:rPr lang="en-US" dirty="0" err="1"/>
              <a:t>üzerine</a:t>
            </a:r>
            <a:r>
              <a:rPr lang="en-US" dirty="0"/>
              <a:t> </a:t>
            </a:r>
            <a:r>
              <a:rPr lang="en-US" dirty="0" err="1"/>
              <a:t>uzmanlık</a:t>
            </a:r>
            <a:r>
              <a:rPr lang="en-US" dirty="0"/>
              <a:t> </a:t>
            </a:r>
            <a:r>
              <a:rPr lang="en-US" dirty="0" err="1"/>
              <a:t>seviyesinde</a:t>
            </a:r>
            <a:r>
              <a:rPr lang="en-US" dirty="0"/>
              <a:t> </a:t>
            </a:r>
            <a:r>
              <a:rPr lang="en-US" dirty="0" err="1"/>
              <a:t>hizmet</a:t>
            </a:r>
            <a:r>
              <a:rPr lang="en-US" dirty="0"/>
              <a:t> </a:t>
            </a:r>
            <a:r>
              <a:rPr lang="en-US" dirty="0" err="1"/>
              <a:t>verir</a:t>
            </a:r>
            <a:r>
              <a:rPr lang="en-US" dirty="0"/>
              <a:t>. </a:t>
            </a:r>
            <a:endParaRPr lang="tr-TR" dirty="0"/>
          </a:p>
        </p:txBody>
      </p:sp>
    </p:spTree>
  </p:cSld>
  <p:clrMapOvr>
    <a:masterClrMapping/>
  </p:clrMapOvr>
  <p:transition>
    <p:push dir="u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LOJİSTİKTE TEMEL KONULAR, FAALİYETLER VE DIŞ KAYNAK KULLANIMI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2">
              <a:buNone/>
            </a:pPr>
            <a:r>
              <a:rPr lang="tr-TR" sz="4100" b="1" dirty="0" smtClean="0"/>
              <a:t>2.3.7 </a:t>
            </a:r>
            <a:r>
              <a:rPr lang="en-US" sz="4100" b="1" dirty="0" err="1" smtClean="0"/>
              <a:t>Örnek</a:t>
            </a:r>
            <a:r>
              <a:rPr lang="en-US" sz="4100" b="1" dirty="0" smtClean="0"/>
              <a:t> </a:t>
            </a:r>
            <a:r>
              <a:rPr lang="en-US" sz="4100" b="1" dirty="0" err="1"/>
              <a:t>Dış</a:t>
            </a:r>
            <a:r>
              <a:rPr lang="en-US" sz="4100" b="1" dirty="0"/>
              <a:t> </a:t>
            </a:r>
            <a:r>
              <a:rPr lang="en-US" sz="4100" b="1" dirty="0" err="1"/>
              <a:t>Kaynak</a:t>
            </a:r>
            <a:r>
              <a:rPr lang="en-US" sz="4100" b="1" dirty="0"/>
              <a:t> </a:t>
            </a:r>
            <a:r>
              <a:rPr lang="en-US" sz="4100" b="1" dirty="0" err="1"/>
              <a:t>Kullanma</a:t>
            </a:r>
            <a:r>
              <a:rPr lang="en-US" sz="4100" b="1" dirty="0"/>
              <a:t> </a:t>
            </a:r>
            <a:r>
              <a:rPr lang="en-US" sz="4100" b="1" dirty="0" err="1"/>
              <a:t>Uygulamaları</a:t>
            </a:r>
            <a:endParaRPr lang="tr-TR" sz="4100" b="1" dirty="0"/>
          </a:p>
          <a:p>
            <a:r>
              <a:rPr lang="en-US" dirty="0" err="1"/>
              <a:t>Dış</a:t>
            </a:r>
            <a:r>
              <a:rPr lang="en-US" dirty="0"/>
              <a:t> </a:t>
            </a:r>
            <a:r>
              <a:rPr lang="en-US" dirty="0" err="1"/>
              <a:t>kaynak</a:t>
            </a:r>
            <a:r>
              <a:rPr lang="en-US" dirty="0"/>
              <a:t> </a:t>
            </a:r>
            <a:r>
              <a:rPr lang="en-US" dirty="0" err="1"/>
              <a:t>kullanımının</a:t>
            </a:r>
            <a:r>
              <a:rPr lang="en-US" dirty="0"/>
              <a:t> ilk </a:t>
            </a:r>
            <a:r>
              <a:rPr lang="en-US" dirty="0" err="1"/>
              <a:t>örnekleri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birçok</a:t>
            </a:r>
            <a:r>
              <a:rPr lang="en-US" dirty="0"/>
              <a:t> </a:t>
            </a:r>
            <a:r>
              <a:rPr lang="en-US" dirty="0" err="1"/>
              <a:t>alanda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askeri</a:t>
            </a:r>
            <a:r>
              <a:rPr lang="en-US" dirty="0"/>
              <a:t> </a:t>
            </a:r>
            <a:r>
              <a:rPr lang="en-US" dirty="0" err="1"/>
              <a:t>alanda</a:t>
            </a:r>
            <a:r>
              <a:rPr lang="en-US" dirty="0"/>
              <a:t> </a:t>
            </a:r>
            <a:r>
              <a:rPr lang="en-US" dirty="0" err="1"/>
              <a:t>olmuştur</a:t>
            </a:r>
            <a:r>
              <a:rPr lang="en-US" dirty="0"/>
              <a:t>. </a:t>
            </a:r>
            <a:r>
              <a:rPr lang="en-US" dirty="0" err="1"/>
              <a:t>Türkiye'de</a:t>
            </a:r>
            <a:r>
              <a:rPr lang="en-US" dirty="0"/>
              <a:t> </a:t>
            </a:r>
            <a:r>
              <a:rPr lang="en-US" dirty="0" err="1"/>
              <a:t>Silahlı</a:t>
            </a:r>
            <a:r>
              <a:rPr lang="en-US" dirty="0"/>
              <a:t> </a:t>
            </a:r>
            <a:r>
              <a:rPr lang="en-US" dirty="0" err="1"/>
              <a:t>Kuvvetler’in</a:t>
            </a:r>
            <a:r>
              <a:rPr lang="en-US" dirty="0"/>
              <a:t> </a:t>
            </a:r>
            <a:r>
              <a:rPr lang="en-US" dirty="0" err="1"/>
              <a:t>yaklaşık</a:t>
            </a:r>
            <a:r>
              <a:rPr lang="en-US" dirty="0"/>
              <a:t> 15 </a:t>
            </a:r>
            <a:r>
              <a:rPr lang="en-US" dirty="0" err="1"/>
              <a:t>yıl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personel</a:t>
            </a:r>
            <a:r>
              <a:rPr lang="en-US" dirty="0"/>
              <a:t> </a:t>
            </a:r>
            <a:r>
              <a:rPr lang="en-US" dirty="0" err="1"/>
              <a:t>taşıma</a:t>
            </a:r>
            <a:r>
              <a:rPr lang="en-US" dirty="0"/>
              <a:t> </a:t>
            </a:r>
            <a:r>
              <a:rPr lang="en-US" dirty="0" err="1"/>
              <a:t>hizmeti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başlattığı</a:t>
            </a:r>
            <a:r>
              <a:rPr lang="en-US" dirty="0"/>
              <a:t> </a:t>
            </a:r>
            <a:r>
              <a:rPr lang="en-US" dirty="0" err="1"/>
              <a:t>süreç</a:t>
            </a:r>
            <a:r>
              <a:rPr lang="en-US" dirty="0"/>
              <a:t> </a:t>
            </a:r>
            <a:r>
              <a:rPr lang="en-US" dirty="0" err="1"/>
              <a:t>ardından</a:t>
            </a:r>
            <a:r>
              <a:rPr lang="en-US" dirty="0"/>
              <a:t> </a:t>
            </a:r>
            <a:r>
              <a:rPr lang="en-US" dirty="0" err="1"/>
              <a:t>yemek</a:t>
            </a:r>
            <a:r>
              <a:rPr lang="en-US" dirty="0"/>
              <a:t> </a:t>
            </a:r>
            <a:r>
              <a:rPr lang="en-US" dirty="0" err="1"/>
              <a:t>pişirme</a:t>
            </a:r>
            <a:r>
              <a:rPr lang="en-US" dirty="0"/>
              <a:t> </a:t>
            </a:r>
            <a:r>
              <a:rPr lang="en-US" dirty="0" err="1"/>
              <a:t>işini</a:t>
            </a:r>
            <a:r>
              <a:rPr lang="en-US" dirty="0"/>
              <a:t> </a:t>
            </a:r>
            <a:r>
              <a:rPr lang="en-US" dirty="0" err="1"/>
              <a:t>sivil</a:t>
            </a:r>
            <a:r>
              <a:rPr lang="en-US" dirty="0"/>
              <a:t> </a:t>
            </a:r>
            <a:r>
              <a:rPr lang="en-US" dirty="0" err="1"/>
              <a:t>firmalara</a:t>
            </a:r>
            <a:r>
              <a:rPr lang="en-US" dirty="0"/>
              <a:t> outsource(</a:t>
            </a:r>
            <a:r>
              <a:rPr lang="en-US" dirty="0" err="1"/>
              <a:t>dışkaynak</a:t>
            </a:r>
            <a:r>
              <a:rPr lang="en-US" dirty="0"/>
              <a:t>) </a:t>
            </a:r>
            <a:r>
              <a:rPr lang="en-US" dirty="0" err="1"/>
              <a:t>edilmesi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devam</a:t>
            </a:r>
            <a:r>
              <a:rPr lang="en-US" dirty="0"/>
              <a:t> </a:t>
            </a:r>
            <a:r>
              <a:rPr lang="en-US" dirty="0" err="1"/>
              <a:t>etmiş</a:t>
            </a:r>
            <a:r>
              <a:rPr lang="en-US" dirty="0"/>
              <a:t> </a:t>
            </a:r>
            <a:r>
              <a:rPr lang="en-US" dirty="0" err="1"/>
              <a:t>bugün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ileri</a:t>
            </a:r>
            <a:r>
              <a:rPr lang="en-US" dirty="0"/>
              <a:t> </a:t>
            </a:r>
            <a:r>
              <a:rPr lang="en-US" dirty="0" err="1"/>
              <a:t>noktalara</a:t>
            </a:r>
            <a:r>
              <a:rPr lang="en-US" dirty="0"/>
              <a:t> </a:t>
            </a:r>
            <a:r>
              <a:rPr lang="en-US" dirty="0" err="1"/>
              <a:t>taşınmıştır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 err="1"/>
              <a:t>Pazar</a:t>
            </a:r>
            <a:r>
              <a:rPr lang="en-US" dirty="0"/>
              <a:t> </a:t>
            </a:r>
            <a:r>
              <a:rPr lang="en-US" dirty="0" err="1"/>
              <a:t>ekonomisine</a:t>
            </a:r>
            <a:r>
              <a:rPr lang="en-US" dirty="0"/>
              <a:t> </a:t>
            </a:r>
            <a:r>
              <a:rPr lang="en-US" dirty="0" err="1"/>
              <a:t>geçişle</a:t>
            </a:r>
            <a:r>
              <a:rPr lang="en-US" dirty="0"/>
              <a:t> </a:t>
            </a:r>
            <a:r>
              <a:rPr lang="en-US" dirty="0" err="1"/>
              <a:t>birlikte</a:t>
            </a:r>
            <a:r>
              <a:rPr lang="en-US" dirty="0"/>
              <a:t> </a:t>
            </a:r>
            <a:r>
              <a:rPr lang="en-US" dirty="0" err="1"/>
              <a:t>Türkiye'de</a:t>
            </a:r>
            <a:r>
              <a:rPr lang="en-US" dirty="0"/>
              <a:t> </a:t>
            </a:r>
            <a:r>
              <a:rPr lang="en-US" dirty="0" err="1"/>
              <a:t>serbest</a:t>
            </a:r>
            <a:r>
              <a:rPr lang="en-US" dirty="0"/>
              <a:t> </a:t>
            </a:r>
            <a:r>
              <a:rPr lang="en-US" dirty="0" err="1"/>
              <a:t>piyasada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rolleri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cirolu</a:t>
            </a:r>
            <a:r>
              <a:rPr lang="en-US" dirty="0"/>
              <a:t> </a:t>
            </a:r>
            <a:r>
              <a:rPr lang="en-US" dirty="0" err="1"/>
              <a:t>işletmeler</a:t>
            </a:r>
            <a:r>
              <a:rPr lang="en-US" dirty="0"/>
              <a:t>,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personel</a:t>
            </a:r>
            <a:r>
              <a:rPr lang="en-US" dirty="0"/>
              <a:t> </a:t>
            </a:r>
            <a:r>
              <a:rPr lang="en-US" dirty="0" err="1"/>
              <a:t>taşıma</a:t>
            </a:r>
            <a:r>
              <a:rPr lang="en-US" dirty="0"/>
              <a:t>, </a:t>
            </a:r>
            <a:r>
              <a:rPr lang="en-US" dirty="0" err="1"/>
              <a:t>çevre</a:t>
            </a:r>
            <a:r>
              <a:rPr lang="en-US" dirty="0"/>
              <a:t> </a:t>
            </a:r>
            <a:r>
              <a:rPr lang="en-US" dirty="0" err="1"/>
              <a:t>temizliği</a:t>
            </a:r>
            <a:r>
              <a:rPr lang="en-US" dirty="0"/>
              <a:t>, </a:t>
            </a:r>
            <a:r>
              <a:rPr lang="en-US" dirty="0" err="1"/>
              <a:t>araç</a:t>
            </a:r>
            <a:r>
              <a:rPr lang="en-US" dirty="0"/>
              <a:t> </a:t>
            </a:r>
            <a:r>
              <a:rPr lang="en-US" dirty="0" err="1"/>
              <a:t>kiralama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 </a:t>
            </a:r>
            <a:r>
              <a:rPr lang="en-US" dirty="0" err="1"/>
              <a:t>hizmetlerle</a:t>
            </a:r>
            <a:r>
              <a:rPr lang="en-US" dirty="0"/>
              <a:t> </a:t>
            </a:r>
            <a:r>
              <a:rPr lang="en-US" dirty="0" err="1"/>
              <a:t>başladıkları</a:t>
            </a:r>
            <a:r>
              <a:rPr lang="en-US" dirty="0"/>
              <a:t> </a:t>
            </a:r>
            <a:r>
              <a:rPr lang="en-US" dirty="0" err="1"/>
              <a:t>dış</a:t>
            </a:r>
            <a:r>
              <a:rPr lang="en-US" dirty="0"/>
              <a:t> </a:t>
            </a:r>
            <a:r>
              <a:rPr lang="en-US" dirty="0" err="1"/>
              <a:t>kaynak</a:t>
            </a:r>
            <a:r>
              <a:rPr lang="en-US" dirty="0"/>
              <a:t> </a:t>
            </a:r>
            <a:r>
              <a:rPr lang="en-US" dirty="0" err="1"/>
              <a:t>kullanımını</a:t>
            </a:r>
            <a:r>
              <a:rPr lang="en-US" dirty="0"/>
              <a:t> </a:t>
            </a:r>
            <a:r>
              <a:rPr lang="en-US" dirty="0" err="1"/>
              <a:t>bugün</a:t>
            </a:r>
            <a:r>
              <a:rPr lang="en-US" dirty="0"/>
              <a:t> 4pl </a:t>
            </a:r>
            <a:r>
              <a:rPr lang="en-US" dirty="0" err="1"/>
              <a:t>hizmetleri</a:t>
            </a:r>
            <a:r>
              <a:rPr lang="en-US" dirty="0"/>
              <a:t> </a:t>
            </a:r>
            <a:r>
              <a:rPr lang="en-US" dirty="0" err="1"/>
              <a:t>satın</a:t>
            </a:r>
            <a:r>
              <a:rPr lang="en-US" dirty="0"/>
              <a:t> </a:t>
            </a:r>
            <a:r>
              <a:rPr lang="en-US" dirty="0" err="1"/>
              <a:t>almaya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götürmüşlerdir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mage1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mage2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mage3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mage4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mage5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tr-TR" sz="4400" b="1" dirty="0" smtClean="0"/>
              <a:t>1.2 </a:t>
            </a:r>
            <a:r>
              <a:rPr lang="en-US" sz="4400" b="1" dirty="0" err="1" smtClean="0"/>
              <a:t>Lojistiğin</a:t>
            </a:r>
            <a:r>
              <a:rPr lang="en-US" sz="4400" b="1" dirty="0" smtClean="0"/>
              <a:t> </a:t>
            </a:r>
            <a:r>
              <a:rPr lang="en-US" sz="4400" b="1" dirty="0" err="1"/>
              <a:t>Prensipleri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err="1"/>
              <a:t>Yeterlilik</a:t>
            </a:r>
            <a:r>
              <a:rPr lang="en-US" b="1" dirty="0"/>
              <a:t>: </a:t>
            </a:r>
            <a:r>
              <a:rPr lang="en-US" dirty="0" err="1"/>
              <a:t>Yeterli</a:t>
            </a:r>
            <a:r>
              <a:rPr lang="en-US" dirty="0"/>
              <a:t> </a:t>
            </a:r>
            <a:r>
              <a:rPr lang="en-US" dirty="0" err="1"/>
              <a:t>desteğin</a:t>
            </a:r>
            <a:r>
              <a:rPr lang="en-US" dirty="0"/>
              <a:t> </a:t>
            </a:r>
            <a:r>
              <a:rPr lang="en-US" dirty="0" err="1"/>
              <a:t>sağlanamaması</a:t>
            </a:r>
            <a:r>
              <a:rPr lang="en-US" dirty="0"/>
              <a:t> </a:t>
            </a:r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operasyonlar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hayati</a:t>
            </a:r>
            <a:r>
              <a:rPr lang="en-US" dirty="0"/>
              <a:t> </a:t>
            </a:r>
            <a:r>
              <a:rPr lang="en-US" dirty="0" err="1"/>
              <a:t>öneme</a:t>
            </a:r>
            <a:r>
              <a:rPr lang="en-US" dirty="0"/>
              <a:t> </a:t>
            </a:r>
            <a:r>
              <a:rPr lang="en-US" dirty="0" err="1"/>
              <a:t>sahiptir</a:t>
            </a:r>
            <a:r>
              <a:rPr lang="en-US" dirty="0"/>
              <a:t>. </a:t>
            </a:r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kaynakların</a:t>
            </a:r>
            <a:r>
              <a:rPr lang="en-US" dirty="0"/>
              <a:t> </a:t>
            </a:r>
            <a:r>
              <a:rPr lang="en-US" dirty="0" err="1"/>
              <a:t>yeterlilik</a:t>
            </a:r>
            <a:r>
              <a:rPr lang="en-US" dirty="0"/>
              <a:t> </a:t>
            </a:r>
            <a:r>
              <a:rPr lang="en-US" dirty="0" err="1"/>
              <a:t>seviyesinde</a:t>
            </a:r>
            <a:r>
              <a:rPr lang="en-US" dirty="0"/>
              <a:t> belli </a:t>
            </a:r>
            <a:r>
              <a:rPr lang="en-US" dirty="0" err="1"/>
              <a:t>oranlar</a:t>
            </a:r>
            <a:r>
              <a:rPr lang="en-US" dirty="0"/>
              <a:t> </a:t>
            </a:r>
            <a:r>
              <a:rPr lang="en-US" dirty="0" err="1"/>
              <a:t>yakalanmalıdır</a:t>
            </a:r>
            <a:r>
              <a:rPr lang="en-US" dirty="0"/>
              <a:t>. </a:t>
            </a:r>
            <a:r>
              <a:rPr lang="en-US" dirty="0" err="1"/>
              <a:t>Yeterlilik</a:t>
            </a:r>
            <a:r>
              <a:rPr lang="en-US" dirty="0"/>
              <a:t> </a:t>
            </a:r>
            <a:r>
              <a:rPr lang="en-US" dirty="0" err="1"/>
              <a:t>prensibinde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stoktan</a:t>
            </a:r>
            <a:r>
              <a:rPr lang="en-US" dirty="0"/>
              <a:t> </a:t>
            </a:r>
            <a:r>
              <a:rPr lang="en-US" dirty="0" err="1"/>
              <a:t>yerine</a:t>
            </a:r>
            <a:r>
              <a:rPr lang="en-US" dirty="0"/>
              <a:t> </a:t>
            </a:r>
            <a:r>
              <a:rPr lang="en-US" dirty="0" err="1"/>
              <a:t>sürdürülebilirlik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karşılanabilirlik</a:t>
            </a:r>
            <a:r>
              <a:rPr lang="en-US" dirty="0"/>
              <a:t> </a:t>
            </a:r>
            <a:r>
              <a:rPr lang="en-US" dirty="0" err="1"/>
              <a:t>esas</a:t>
            </a:r>
            <a:r>
              <a:rPr lang="en-US" dirty="0"/>
              <a:t> </a:t>
            </a:r>
            <a:r>
              <a:rPr lang="en-US" dirty="0" err="1"/>
              <a:t>alınmalıdır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86510"/>
          </a:xfrm>
        </p:spPr>
        <p:txBody>
          <a:bodyPr>
            <a:normAutofit/>
          </a:bodyPr>
          <a:lstStyle/>
          <a:p>
            <a:r>
              <a:rPr lang="tr-TR" dirty="0" smtClean="0"/>
              <a:t>teşekkürler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037316" y="214290"/>
            <a:ext cx="106684" cy="45719"/>
          </a:xfrm>
        </p:spPr>
        <p:txBody>
          <a:bodyPr>
            <a:normAutofit fontScale="25000" lnSpcReduction="20000"/>
          </a:bodyPr>
          <a:lstStyle/>
          <a:p>
            <a:endParaRPr lang="tr-TR" dirty="0"/>
          </a:p>
        </p:txBody>
      </p:sp>
    </p:spTree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tr-TR" sz="4400" b="1" dirty="0" smtClean="0"/>
              <a:t>1.2 </a:t>
            </a:r>
            <a:r>
              <a:rPr lang="en-US" sz="4400" b="1" dirty="0" err="1" smtClean="0"/>
              <a:t>Lojistiğin</a:t>
            </a:r>
            <a:r>
              <a:rPr lang="en-US" sz="4400" b="1" dirty="0" smtClean="0"/>
              <a:t> </a:t>
            </a:r>
            <a:r>
              <a:rPr lang="en-US" sz="4400" b="1" dirty="0" err="1"/>
              <a:t>Prensipleri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b="1" dirty="0" err="1"/>
              <a:t>Elastikiyet</a:t>
            </a:r>
            <a:r>
              <a:rPr lang="en-US" b="1" dirty="0"/>
              <a:t>: </a:t>
            </a:r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teşkilat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usuller</a:t>
            </a:r>
            <a:r>
              <a:rPr lang="en-US" dirty="0"/>
              <a:t> </a:t>
            </a:r>
            <a:r>
              <a:rPr lang="en-US" dirty="0" err="1"/>
              <a:t>değişen</a:t>
            </a:r>
            <a:r>
              <a:rPr lang="en-US" dirty="0"/>
              <a:t> </a:t>
            </a:r>
            <a:r>
              <a:rPr lang="en-US" dirty="0" err="1"/>
              <a:t>durumlara</a:t>
            </a:r>
            <a:r>
              <a:rPr lang="en-US" dirty="0"/>
              <a:t>, </a:t>
            </a:r>
            <a:r>
              <a:rPr lang="en-US" dirty="0" err="1"/>
              <a:t>görevlere</a:t>
            </a:r>
            <a:r>
              <a:rPr lang="en-US" dirty="0"/>
              <a:t>, </a:t>
            </a:r>
            <a:r>
              <a:rPr lang="en-US" dirty="0" err="1"/>
              <a:t>konseptlere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kavramlara</a:t>
            </a:r>
            <a:r>
              <a:rPr lang="en-US" dirty="0"/>
              <a:t> </a:t>
            </a:r>
            <a:r>
              <a:rPr lang="en-US" dirty="0" err="1"/>
              <a:t>uyum</a:t>
            </a:r>
            <a:r>
              <a:rPr lang="en-US" dirty="0"/>
              <a:t> </a:t>
            </a:r>
            <a:r>
              <a:rPr lang="en-US" dirty="0" err="1"/>
              <a:t>sağlayabilecek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yapılanma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olmalıdır</a:t>
            </a:r>
            <a:r>
              <a:rPr lang="en-US" dirty="0"/>
              <a:t>.</a:t>
            </a:r>
            <a:endParaRPr lang="tr-TR" dirty="0"/>
          </a:p>
          <a:p>
            <a:pPr lvl="0"/>
            <a:r>
              <a:rPr lang="en-US" b="1" dirty="0" err="1"/>
              <a:t>Sadelik</a:t>
            </a:r>
            <a:r>
              <a:rPr lang="en-US" b="1" dirty="0"/>
              <a:t>: </a:t>
            </a:r>
            <a:r>
              <a:rPr lang="en-US" dirty="0" err="1"/>
              <a:t>Kompleks</a:t>
            </a:r>
            <a:r>
              <a:rPr lang="en-US" dirty="0"/>
              <a:t> </a:t>
            </a:r>
            <a:r>
              <a:rPr lang="en-US" dirty="0" err="1"/>
              <a:t>oluşumlar</a:t>
            </a:r>
            <a:r>
              <a:rPr lang="en-US" dirty="0"/>
              <a:t> </a:t>
            </a:r>
            <a:r>
              <a:rPr lang="en-US" dirty="0" err="1"/>
              <a:t>yerine</a:t>
            </a:r>
            <a:r>
              <a:rPr lang="en-US" dirty="0"/>
              <a:t> hem </a:t>
            </a:r>
            <a:r>
              <a:rPr lang="en-US" dirty="0" err="1"/>
              <a:t>planlamada</a:t>
            </a:r>
            <a:r>
              <a:rPr lang="en-US" dirty="0"/>
              <a:t> hem de </a:t>
            </a:r>
            <a:r>
              <a:rPr lang="en-US" dirty="0" err="1"/>
              <a:t>icrada</a:t>
            </a:r>
            <a:r>
              <a:rPr lang="en-US" dirty="0"/>
              <a:t> </a:t>
            </a:r>
            <a:r>
              <a:rPr lang="en-US" dirty="0" err="1"/>
              <a:t>lojistiğin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alanlarında</a:t>
            </a:r>
            <a:r>
              <a:rPr lang="en-US" dirty="0"/>
              <a:t> </a:t>
            </a:r>
            <a:r>
              <a:rPr lang="en-US" dirty="0" err="1"/>
              <a:t>sadelik</a:t>
            </a:r>
            <a:r>
              <a:rPr lang="en-US" dirty="0"/>
              <a:t> </a:t>
            </a:r>
            <a:r>
              <a:rPr lang="en-US" dirty="0" err="1"/>
              <a:t>esas</a:t>
            </a:r>
            <a:r>
              <a:rPr lang="en-US" dirty="0"/>
              <a:t> </a:t>
            </a:r>
            <a:r>
              <a:rPr lang="en-US" dirty="0" err="1"/>
              <a:t>alınmalıdır</a:t>
            </a:r>
            <a:r>
              <a:rPr lang="en-US" dirty="0"/>
              <a:t>. </a:t>
            </a:r>
            <a:r>
              <a:rPr lang="en-US" dirty="0" err="1"/>
              <a:t>Sadelik</a:t>
            </a:r>
            <a:r>
              <a:rPr lang="en-US" dirty="0"/>
              <a:t> </a:t>
            </a:r>
            <a:r>
              <a:rPr lang="en-US" dirty="0" err="1"/>
              <a:t>etkinliği</a:t>
            </a:r>
            <a:r>
              <a:rPr lang="en-US" dirty="0"/>
              <a:t> </a:t>
            </a:r>
            <a:r>
              <a:rPr lang="en-US" dirty="0" err="1"/>
              <a:t>artırır</a:t>
            </a:r>
            <a:r>
              <a:rPr lang="en-US" dirty="0"/>
              <a:t>. </a:t>
            </a:r>
            <a:r>
              <a:rPr lang="en-US" dirty="0" err="1"/>
              <a:t>Sadeliğin</a:t>
            </a:r>
            <a:r>
              <a:rPr lang="en-US" dirty="0"/>
              <a:t> </a:t>
            </a:r>
            <a:r>
              <a:rPr lang="en-US" dirty="0" err="1"/>
              <a:t>sağlanması</a:t>
            </a:r>
            <a:r>
              <a:rPr lang="en-US" dirty="0"/>
              <a:t> </a:t>
            </a:r>
            <a:r>
              <a:rPr lang="en-US" dirty="0" err="1"/>
              <a:t>neticesinde</a:t>
            </a:r>
            <a:r>
              <a:rPr lang="en-US" dirty="0"/>
              <a:t> </a:t>
            </a:r>
            <a:r>
              <a:rPr lang="en-US" dirty="0" err="1"/>
              <a:t>kaynakların</a:t>
            </a:r>
            <a:r>
              <a:rPr lang="en-US" dirty="0"/>
              <a:t> </a:t>
            </a:r>
            <a:r>
              <a:rPr lang="en-US" dirty="0" err="1"/>
              <a:t>etkin</a:t>
            </a:r>
            <a:r>
              <a:rPr lang="en-US" dirty="0"/>
              <a:t> </a:t>
            </a:r>
            <a:r>
              <a:rPr lang="en-US" dirty="0" err="1"/>
              <a:t>kullanımı</a:t>
            </a:r>
            <a:r>
              <a:rPr lang="en-US" dirty="0"/>
              <a:t> </a:t>
            </a:r>
            <a:r>
              <a:rPr lang="en-US" dirty="0" err="1"/>
              <a:t>sağlanır</a:t>
            </a:r>
            <a:r>
              <a:rPr lang="en-US" dirty="0"/>
              <a:t>.</a:t>
            </a:r>
            <a:endParaRPr lang="tr-TR" dirty="0"/>
          </a:p>
          <a:p>
            <a:pPr lvl="0"/>
            <a:r>
              <a:rPr lang="en-US" b="1" dirty="0" err="1"/>
              <a:t>İzlenebilirlik</a:t>
            </a:r>
            <a:r>
              <a:rPr lang="en-US" b="1" dirty="0"/>
              <a:t>: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err="1"/>
              <a:t>imkanlarla</a:t>
            </a:r>
            <a:r>
              <a:rPr lang="en-US" dirty="0"/>
              <a:t>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işlem</a:t>
            </a:r>
            <a:r>
              <a:rPr lang="en-US" dirty="0"/>
              <a:t> </a:t>
            </a:r>
            <a:r>
              <a:rPr lang="en-US" dirty="0" err="1"/>
              <a:t>teknolojisi</a:t>
            </a:r>
            <a:r>
              <a:rPr lang="en-US" dirty="0"/>
              <a:t> </a:t>
            </a:r>
            <a:r>
              <a:rPr lang="en-US" dirty="0" err="1"/>
              <a:t>kullanımı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operasyonların</a:t>
            </a:r>
            <a:r>
              <a:rPr lang="en-US" dirty="0"/>
              <a:t> </a:t>
            </a:r>
            <a:r>
              <a:rPr lang="en-US" dirty="0" err="1"/>
              <a:t>miktar</a:t>
            </a:r>
            <a:r>
              <a:rPr lang="en-US" dirty="0"/>
              <a:t>, durum, </a:t>
            </a:r>
            <a:r>
              <a:rPr lang="en-US" dirty="0" err="1"/>
              <a:t>zaman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itibariyle</a:t>
            </a:r>
            <a:r>
              <a:rPr lang="en-US" dirty="0"/>
              <a:t> en </a:t>
            </a:r>
            <a:r>
              <a:rPr lang="en-US" dirty="0" err="1"/>
              <a:t>gerçekçi</a:t>
            </a:r>
            <a:r>
              <a:rPr lang="en-US" dirty="0"/>
              <a:t> </a:t>
            </a:r>
            <a:r>
              <a:rPr lang="en-US" dirty="0" err="1"/>
              <a:t>biçimde</a:t>
            </a:r>
            <a:r>
              <a:rPr lang="en-US" dirty="0"/>
              <a:t> </a:t>
            </a:r>
            <a:r>
              <a:rPr lang="en-US" dirty="0" err="1"/>
              <a:t>gerçek</a:t>
            </a:r>
            <a:r>
              <a:rPr lang="en-US" dirty="0"/>
              <a:t> </a:t>
            </a:r>
            <a:r>
              <a:rPr lang="en-US" dirty="0" err="1"/>
              <a:t>zamanlı</a:t>
            </a:r>
            <a:r>
              <a:rPr lang="en-US" dirty="0"/>
              <a:t> </a:t>
            </a:r>
            <a:r>
              <a:rPr lang="en-US" dirty="0" err="1"/>
              <a:t>izlenebilmesi</a:t>
            </a:r>
            <a:r>
              <a:rPr lang="en-US" dirty="0"/>
              <a:t>; </a:t>
            </a:r>
            <a:r>
              <a:rPr lang="en-US" dirty="0" err="1"/>
              <a:t>sorunların</a:t>
            </a:r>
            <a:r>
              <a:rPr lang="en-US" dirty="0"/>
              <a:t> </a:t>
            </a:r>
            <a:r>
              <a:rPr lang="en-US" dirty="0" err="1"/>
              <a:t>önceden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en </a:t>
            </a:r>
            <a:r>
              <a:rPr lang="en-US" dirty="0" err="1"/>
              <a:t>erken</a:t>
            </a:r>
            <a:r>
              <a:rPr lang="en-US" dirty="0"/>
              <a:t> </a:t>
            </a:r>
            <a:r>
              <a:rPr lang="en-US" dirty="0" err="1"/>
              <a:t>seviyede</a:t>
            </a:r>
            <a:r>
              <a:rPr lang="en-US" dirty="0"/>
              <a:t> </a:t>
            </a:r>
            <a:r>
              <a:rPr lang="en-US" dirty="0" err="1"/>
              <a:t>çözülmesi</a:t>
            </a:r>
            <a:r>
              <a:rPr lang="en-US" dirty="0"/>
              <a:t> </a:t>
            </a:r>
            <a:r>
              <a:rPr lang="en-US" dirty="0" err="1"/>
              <a:t>adına</a:t>
            </a:r>
            <a:r>
              <a:rPr lang="en-US" dirty="0"/>
              <a:t> </a:t>
            </a:r>
            <a:r>
              <a:rPr lang="en-US" dirty="0" err="1"/>
              <a:t>gereklidir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tr-TR" sz="4400" b="1" dirty="0" smtClean="0"/>
              <a:t>1.2 </a:t>
            </a:r>
            <a:r>
              <a:rPr lang="en-US" sz="4400" b="1" dirty="0" err="1" smtClean="0"/>
              <a:t>Lojistiğin</a:t>
            </a:r>
            <a:r>
              <a:rPr lang="en-US" sz="4400" b="1" dirty="0" smtClean="0"/>
              <a:t> </a:t>
            </a:r>
            <a:r>
              <a:rPr lang="en-US" sz="4400" b="1" dirty="0" err="1"/>
              <a:t>Prensipleri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b="1" dirty="0" err="1"/>
              <a:t>Koordinasyon</a:t>
            </a:r>
            <a:r>
              <a:rPr lang="en-US" b="1" dirty="0"/>
              <a:t>: </a:t>
            </a:r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desteğin</a:t>
            </a:r>
            <a:r>
              <a:rPr lang="en-US" dirty="0"/>
              <a:t> </a:t>
            </a:r>
            <a:r>
              <a:rPr lang="en-US" dirty="0" err="1"/>
              <a:t>etkinliğinin</a:t>
            </a:r>
            <a:r>
              <a:rPr lang="en-US" dirty="0"/>
              <a:t> </a:t>
            </a:r>
            <a:r>
              <a:rPr lang="en-US" dirty="0" err="1"/>
              <a:t>sağlanması</a:t>
            </a:r>
            <a:r>
              <a:rPr lang="en-US" dirty="0"/>
              <a:t> </a:t>
            </a:r>
            <a:r>
              <a:rPr lang="en-US" dirty="0" err="1"/>
              <a:t>koordinasyon</a:t>
            </a:r>
            <a:r>
              <a:rPr lang="en-US" dirty="0"/>
              <a:t> </a:t>
            </a:r>
            <a:r>
              <a:rPr lang="en-US" dirty="0" err="1"/>
              <a:t>sağlanması</a:t>
            </a:r>
            <a:r>
              <a:rPr lang="en-US" dirty="0"/>
              <a:t> </a:t>
            </a:r>
            <a:r>
              <a:rPr lang="en-US" dirty="0" err="1"/>
              <a:t>şartına</a:t>
            </a:r>
            <a:r>
              <a:rPr lang="en-US" dirty="0"/>
              <a:t> </a:t>
            </a:r>
            <a:r>
              <a:rPr lang="en-US" dirty="0" err="1"/>
              <a:t>bağlıdır</a:t>
            </a:r>
            <a:r>
              <a:rPr lang="en-US" dirty="0"/>
              <a:t>. </a:t>
            </a:r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planlamacılar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icracılar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müşteriler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mutlaka</a:t>
            </a:r>
            <a:r>
              <a:rPr lang="en-US" dirty="0"/>
              <a:t> </a:t>
            </a:r>
            <a:r>
              <a:rPr lang="en-US" dirty="0" err="1"/>
              <a:t>koordinasyon</a:t>
            </a:r>
            <a:r>
              <a:rPr lang="en-US" dirty="0"/>
              <a:t> </a:t>
            </a:r>
            <a:r>
              <a:rPr lang="en-US" dirty="0" err="1"/>
              <a:t>sağlanmalıdır</a:t>
            </a:r>
            <a:r>
              <a:rPr lang="en-US" dirty="0"/>
              <a:t>.</a:t>
            </a:r>
            <a:endParaRPr lang="tr-TR" dirty="0"/>
          </a:p>
          <a:p>
            <a:pPr lvl="0"/>
            <a:r>
              <a:rPr lang="en-US" b="1" dirty="0" err="1"/>
              <a:t>Planlama</a:t>
            </a:r>
            <a:r>
              <a:rPr lang="en-US" b="1" dirty="0"/>
              <a:t>: </a:t>
            </a:r>
            <a:r>
              <a:rPr lang="en-US" dirty="0" err="1"/>
              <a:t>Lojisitkte</a:t>
            </a:r>
            <a:r>
              <a:rPr lang="en-US" dirty="0"/>
              <a:t> </a:t>
            </a:r>
            <a:r>
              <a:rPr lang="en-US" dirty="0" err="1"/>
              <a:t>amaç</a:t>
            </a:r>
            <a:r>
              <a:rPr lang="en-US" dirty="0"/>
              <a:t> </a:t>
            </a:r>
            <a:r>
              <a:rPr lang="en-US" dirty="0" err="1"/>
              <a:t>sürecin</a:t>
            </a:r>
            <a:r>
              <a:rPr lang="en-US" dirty="0"/>
              <a:t> </a:t>
            </a:r>
            <a:r>
              <a:rPr lang="en-US" dirty="0" err="1"/>
              <a:t>önceden</a:t>
            </a:r>
            <a:r>
              <a:rPr lang="en-US" dirty="0"/>
              <a:t> </a:t>
            </a:r>
            <a:r>
              <a:rPr lang="en-US" dirty="0" err="1"/>
              <a:t>planlanması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plan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fiilî</a:t>
            </a:r>
            <a:r>
              <a:rPr lang="en-US" dirty="0"/>
              <a:t> </a:t>
            </a:r>
            <a:r>
              <a:rPr lang="en-US" dirty="0" err="1"/>
              <a:t>uygulama</a:t>
            </a:r>
            <a:r>
              <a:rPr lang="en-US" dirty="0"/>
              <a:t> </a:t>
            </a:r>
            <a:r>
              <a:rPr lang="en-US" dirty="0" err="1"/>
              <a:t>arasındaki</a:t>
            </a:r>
            <a:r>
              <a:rPr lang="en-US" dirty="0"/>
              <a:t> </a:t>
            </a:r>
            <a:r>
              <a:rPr lang="en-US" dirty="0" err="1"/>
              <a:t>farkın</a:t>
            </a:r>
            <a:r>
              <a:rPr lang="en-US" dirty="0"/>
              <a:t> </a:t>
            </a:r>
            <a:r>
              <a:rPr lang="en-US" dirty="0" err="1"/>
              <a:t>belirlenerek</a:t>
            </a:r>
            <a:r>
              <a:rPr lang="en-US" dirty="0"/>
              <a:t> </a:t>
            </a:r>
            <a:r>
              <a:rPr lang="en-US" dirty="0" err="1"/>
              <a:t>süreç</a:t>
            </a:r>
            <a:r>
              <a:rPr lang="en-US" dirty="0"/>
              <a:t> </a:t>
            </a:r>
            <a:r>
              <a:rPr lang="en-US" dirty="0" err="1"/>
              <a:t>iyileştirmesi</a:t>
            </a:r>
            <a:r>
              <a:rPr lang="en-US" dirty="0"/>
              <a:t> </a:t>
            </a:r>
            <a:r>
              <a:rPr lang="en-US" dirty="0" err="1"/>
              <a:t>yapılmasıdır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/>
              <a:t> 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Üst Düzey">
  <a:themeElements>
    <a:clrScheme name="Üst Düzey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st Düze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st Düze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154</TotalTime>
  <Words>4635</Words>
  <Application>Microsoft Office PowerPoint</Application>
  <PresentationFormat>Ekran Gösterisi (4:3)</PresentationFormat>
  <Paragraphs>242</Paragraphs>
  <Slides>70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70</vt:i4>
      </vt:variant>
    </vt:vector>
  </HeadingPairs>
  <TitlesOfParts>
    <vt:vector size="72" baseType="lpstr">
      <vt:lpstr>Gezinti</vt:lpstr>
      <vt:lpstr>Üst Düzey</vt:lpstr>
      <vt:lpstr>      Bu proje Avrupa Birliği ve Türkiye Cumhuriyeti tarafından finanse edilmektedir. </vt:lpstr>
      <vt:lpstr>LOJİSTİK YÖNETİMİ</vt:lpstr>
      <vt:lpstr>1.LOJİSTİK VE LOJİSTİKLE İLGİLİ KAVRAMLAR </vt:lpstr>
      <vt:lpstr>1.1.1 Lojistik Yönetimi Tanımı </vt:lpstr>
      <vt:lpstr>1.2 Lojistiğin Prensipleri </vt:lpstr>
      <vt:lpstr>1.2 Lojistiğin Prensipleri </vt:lpstr>
      <vt:lpstr>1.2 Lojistiğin Prensipleri </vt:lpstr>
      <vt:lpstr>1.2 Lojistiğin Prensipleri </vt:lpstr>
      <vt:lpstr>1.2 Lojistiğin Prensipleri </vt:lpstr>
      <vt:lpstr>1.3 Lojistiğin Unsurları </vt:lpstr>
      <vt:lpstr>1.3 Lojistiğin Unsurları </vt:lpstr>
      <vt:lpstr>1.4 Lojistikle İlintili Kavramlar </vt:lpstr>
      <vt:lpstr>1.4 Lojistikle İlintili Kavramlar </vt:lpstr>
      <vt:lpstr>1.4.Lojistikle İlintili Kavramlar </vt:lpstr>
      <vt:lpstr>1.4. Lojistikle İlintili Kavramlar</vt:lpstr>
      <vt:lpstr>1.4.Lojistikle İlintili Kavramlar </vt:lpstr>
      <vt:lpstr> 1.4. Lojistikle İlintili Kavramlar </vt:lpstr>
      <vt:lpstr>1.4. Lojistikle İlintili Kavramlar</vt:lpstr>
      <vt:lpstr>1.4. Lojistikle İlintili Kavramlar</vt:lpstr>
      <vt:lpstr>1.4. Lojistikle İlintili Kavramlar</vt:lpstr>
      <vt:lpstr>1.5. Diğer Önemli Lojistik Terimler </vt:lpstr>
      <vt:lpstr> 1.5 Diğer Önemli Lojistik Terimler </vt:lpstr>
      <vt:lpstr> 1.5. Diğer Önemli Lojistik Terimler </vt:lpstr>
      <vt:lpstr> 1.5.Diğer Önemli Lojistik Terimler </vt:lpstr>
      <vt:lpstr> 1.5. Diğer Önemli Lojistik Terimler </vt:lpstr>
      <vt:lpstr> 1.5.Diğer Önemli Lojistik Terimler </vt:lpstr>
      <vt:lpstr> 1.5.Diğer Önemli Lojistik Terimler </vt:lpstr>
      <vt:lpstr> 1.5.Diğer Önemli Lojistik Terimler </vt:lpstr>
      <vt:lpstr> 1.5.Diğer Önemli Lojistik Terimler </vt:lpstr>
      <vt:lpstr> 1.5.Diğer Önemli Lojistik Terimler </vt:lpstr>
      <vt:lpstr>2.LOJİSTİKTE TEMEL KONULAR, FAALİYETLER VE DIŞ KAYNAK KULLANIMI</vt:lpstr>
      <vt:lpstr>LOJİSTİKTE TEMEL KONULAR, FAALİYETLER VE DIŞ KAYNAK KULLANIMI</vt:lpstr>
      <vt:lpstr>LOJİSTİKTE TEMEL KONULAR, FAALİYETLER VE DIŞ KAYNAK KULLANIMI</vt:lpstr>
      <vt:lpstr>LOJİSTİKTE TEMEL KONULAR, FAALİYETLER VE DIŞ KAYNAK KULLANIMI</vt:lpstr>
      <vt:lpstr>LOJİSTİKTE TEMEL KONULAR, FAALİYETLER VE DIŞ KAYNAK KULLANIMI</vt:lpstr>
      <vt:lpstr>LOJİSTİKTE TEMEL KONULAR, FAALİYETLER VE DIŞ KAYNAK KULLANIMI</vt:lpstr>
      <vt:lpstr>LOJİSTİKTE TEMEL KONULAR, FAALİYETLER VE DIŞ KAYNAK KULLANIMI</vt:lpstr>
      <vt:lpstr>LOJİSTİKTE TEMEL KONULAR, FAALİYETLER VE DIŞ KAYNAK KULLANIMI</vt:lpstr>
      <vt:lpstr>LOJİSTİKTE TEMEL KONULAR, FAALİYETLER VE DIŞ KAYNAK KULLANIMI</vt:lpstr>
      <vt:lpstr>LOJİSTİKTE TEMEL KONULAR, FAALİYETLER VE DIŞ KAYNAK KULLANIMI</vt:lpstr>
      <vt:lpstr>LOJİSTİKTE TEMEL KONULAR, FAALİYETLER VE DIŞ KAYNAK KULLANIMI</vt:lpstr>
      <vt:lpstr>LOJİSTİKTE TEMEL KONULAR, FAALİYETLER VE DIŞ KAYNAK KULLANIMI</vt:lpstr>
      <vt:lpstr>LOJİSTİKTE TEMEL KONULAR, FAALİYETLER VE DIŞ KAYNAK KULLANIMI</vt:lpstr>
      <vt:lpstr>LOJİSTİKTE TEMEL KONULAR, FAALİYETLER VE DIŞ KAYNAK KULLANIMI</vt:lpstr>
      <vt:lpstr>LOJİSTİKTE TEMEL KONULAR, FAALİYETLER VE DIŞ KAYNAK KULLANIMI</vt:lpstr>
      <vt:lpstr>LOJİSTİKTE TEMEL KONULAR, FAALİYETLER VE DIŞ KAYNAK KULLANIMI</vt:lpstr>
      <vt:lpstr>LOJİSTİKTE TEMEL KONULAR, FAALİYETLER VE DIŞ KAYNAK KULLANIMI</vt:lpstr>
      <vt:lpstr>LOJİSTİKTE TEMEL KONULAR, FAALİYETLER VE DIŞ KAYNAK KULLANIMI</vt:lpstr>
      <vt:lpstr>LOJİSTİKTE TEMEL KONULAR, FAALİYETLER VE DIŞ KAYNAK KULLANIMI</vt:lpstr>
      <vt:lpstr>LOJİSTİKTE TEMEL KONULAR, FAALİYETLER VE DIŞ KAYNAK KULLANIMI</vt:lpstr>
      <vt:lpstr>LOJİSTİKTE TEMEL KONULAR, FAALİYETLER VE DIŞ KAYNAK KULLANIMI</vt:lpstr>
      <vt:lpstr>LOJİSTİKTE TEMEL KONULAR, FAALİYETLER VE DIŞ KAYNAK KULLANIMI</vt:lpstr>
      <vt:lpstr>LOJİSTİKTE TEMEL KONULAR, FAALİYETLER VE DIŞ KAYNAK KULLANIMI</vt:lpstr>
      <vt:lpstr>LOJİSTİKTE TEMEL KONULAR, FAALİYETLER VE DIŞ KAYNAK KULLANIMI</vt:lpstr>
      <vt:lpstr>LOJİSTİKTE TEMEL KONULAR, FAALİYETLER VE DIŞ KAYNAK KULLANIMI</vt:lpstr>
      <vt:lpstr>LOJİSTİKTE TEMEL KONULAR, FAALİYETLER VE DIŞ KAYNAK KULLANIMI</vt:lpstr>
      <vt:lpstr>LOJİSTİKTE TEMEL KONULAR, FAALİYETLER VE DIŞ KAYNAK KULLANIMI</vt:lpstr>
      <vt:lpstr>LOJİSTİKTE TEMEL KONULAR, FAALİYETLER VE DIŞ KAYNAK KULLANIMI</vt:lpstr>
      <vt:lpstr>LOJİSTİKTE TEMEL KONULAR, FAALİYETLER VE DIŞ KAYNAK KULLANIMI</vt:lpstr>
      <vt:lpstr>LOJİSTİKTE TEMEL KONULAR, FAALİYETLER VE DIŞ KAYNAK KULLANIMI</vt:lpstr>
      <vt:lpstr>LOJİSTİKTE TEMEL KONULAR, FAALİYETLER VE DIŞ KAYNAK KULLANIMI</vt:lpstr>
      <vt:lpstr>LOJİSTİKTE TEMEL KONULAR, FAALİYETLER VE DIŞ KAYNAK KULLANIMI</vt:lpstr>
      <vt:lpstr>LOJİSTİKTE TEMEL KONULAR, FAALİYETLER VE DIŞ KAYNAK KULLANIMI</vt:lpstr>
      <vt:lpstr>LOJİSTİKTE TEMEL KONULAR, FAALİYETLER VE DIŞ KAYNAK KULLANIMI</vt:lpstr>
      <vt:lpstr>PowerPoint Sunusu</vt:lpstr>
      <vt:lpstr>PowerPoint Sunusu</vt:lpstr>
      <vt:lpstr>PowerPoint Sunusu</vt:lpstr>
      <vt:lpstr>PowerPoint Sunusu</vt:lpstr>
      <vt:lpstr>PowerPoint Sunusu</vt:lpstr>
      <vt:lpstr>teşekkürler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LOJİSTİK YÖNETİMİ</dc:title>
  <dc:creator>USER</dc:creator>
  <cp:lastModifiedBy>Bilal Keskin</cp:lastModifiedBy>
  <cp:revision>23</cp:revision>
  <dcterms:created xsi:type="dcterms:W3CDTF">2016-03-30T15:30:17Z</dcterms:created>
  <dcterms:modified xsi:type="dcterms:W3CDTF">2016-04-15T14:34:06Z</dcterms:modified>
</cp:coreProperties>
</file>